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12" r:id="rId2"/>
    <p:sldId id="313" r:id="rId3"/>
    <p:sldId id="380" r:id="rId4"/>
    <p:sldId id="314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7" r:id="rId13"/>
    <p:sldId id="328" r:id="rId14"/>
    <p:sldId id="329" r:id="rId15"/>
    <p:sldId id="330" r:id="rId16"/>
    <p:sldId id="308" r:id="rId17"/>
    <p:sldId id="309" r:id="rId18"/>
    <p:sldId id="301" r:id="rId19"/>
    <p:sldId id="302" r:id="rId20"/>
    <p:sldId id="304" r:id="rId21"/>
    <p:sldId id="306" r:id="rId22"/>
    <p:sldId id="310" r:id="rId23"/>
    <p:sldId id="331" r:id="rId24"/>
    <p:sldId id="332" r:id="rId25"/>
    <p:sldId id="333" r:id="rId26"/>
    <p:sldId id="334" r:id="rId27"/>
    <p:sldId id="336" r:id="rId28"/>
    <p:sldId id="372" r:id="rId29"/>
    <p:sldId id="337" r:id="rId30"/>
    <p:sldId id="338" r:id="rId31"/>
    <p:sldId id="339" r:id="rId32"/>
    <p:sldId id="374" r:id="rId33"/>
    <p:sldId id="340" r:id="rId34"/>
    <p:sldId id="341" r:id="rId35"/>
    <p:sldId id="344" r:id="rId36"/>
    <p:sldId id="345" r:id="rId37"/>
    <p:sldId id="346" r:id="rId38"/>
    <p:sldId id="347" r:id="rId39"/>
    <p:sldId id="348" r:id="rId40"/>
    <p:sldId id="349" r:id="rId41"/>
    <p:sldId id="351" r:id="rId42"/>
    <p:sldId id="352" r:id="rId43"/>
    <p:sldId id="350" r:id="rId44"/>
    <p:sldId id="377" r:id="rId45"/>
    <p:sldId id="379" r:id="rId46"/>
    <p:sldId id="353" r:id="rId47"/>
    <p:sldId id="354" r:id="rId48"/>
    <p:sldId id="355" r:id="rId49"/>
    <p:sldId id="357" r:id="rId50"/>
    <p:sldId id="356" r:id="rId51"/>
    <p:sldId id="358" r:id="rId52"/>
    <p:sldId id="359" r:id="rId53"/>
    <p:sldId id="360" r:id="rId54"/>
    <p:sldId id="361" r:id="rId55"/>
    <p:sldId id="362" r:id="rId56"/>
    <p:sldId id="363" r:id="rId57"/>
    <p:sldId id="365" r:id="rId58"/>
    <p:sldId id="366" r:id="rId59"/>
    <p:sldId id="371" r:id="rId60"/>
    <p:sldId id="367" r:id="rId61"/>
    <p:sldId id="368" r:id="rId62"/>
    <p:sldId id="369" r:id="rId63"/>
    <p:sldId id="370" r:id="rId64"/>
    <p:sldId id="376" r:id="rId65"/>
    <p:sldId id="311" r:id="rId66"/>
    <p:sldId id="373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92835"/>
  </p:normalViewPr>
  <p:slideViewPr>
    <p:cSldViewPr snapToGrid="0">
      <p:cViewPr varScale="1">
        <p:scale>
          <a:sx n="105" d="100"/>
          <a:sy n="105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2020/5/19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890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173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474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00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69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941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62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56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26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21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534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603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079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080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74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248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71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534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199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4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625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ignette.wikia.nocookie.net/plantsvszombies/images/b/bc/Newspaper_Zombie.png/revision/latest?cb=20120311221149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0E9AA2-2A2C-EF46-87D0-9C01A2322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Process control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EA7D6F7-B529-604F-9862-DD3128936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 dirty="0" err="1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675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A5DCEC6-FB40-924F-93DB-68C3825D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ED29CCA-C6BC-4D49-A573-3160F26A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fork(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algn="just">
              <a:spcBef>
                <a:spcPts val="500"/>
              </a:spcBef>
            </a:pPr>
            <a:endParaRPr lang="en-US" altLang="zh-TW" sz="2000" dirty="0">
              <a:cs typeface="Verdana" panose="020B0604030504040204" pitchFamily="34" charset="0"/>
            </a:endParaRPr>
          </a:p>
          <a:p>
            <a:pPr algn="just">
              <a:spcBef>
                <a:spcPts val="500"/>
              </a:spcBef>
            </a:pPr>
            <a:r>
              <a:rPr lang="en-US" altLang="zh-TW" sz="2000" dirty="0">
                <a:cs typeface="Verdana" panose="020B0604030504040204" pitchFamily="34" charset="0"/>
              </a:rPr>
              <a:t>POSIX</a:t>
            </a:r>
            <a:r>
              <a:rPr lang="zh-TW" altLang="en-US" sz="2000" dirty="0"/>
              <a:t> 作業系統的標準中，新的程序均需藉由呼叫</a:t>
            </a:r>
            <a:r>
              <a:rPr lang="en-US" altLang="zh-TW" sz="2000" dirty="0">
                <a:cs typeface="Verdana" panose="020B0604030504040204" pitchFamily="34" charset="0"/>
              </a:rPr>
              <a:t>fork()</a:t>
            </a:r>
            <a:r>
              <a:rPr lang="zh-TW" altLang="en-US" sz="2000" dirty="0"/>
              <a:t>函數而產生</a:t>
            </a:r>
            <a:endParaRPr lang="en-US" altLang="zh-TW" sz="2000" dirty="0"/>
          </a:p>
          <a:p>
            <a:pPr lvl="1" algn="just"/>
            <a:r>
              <a:rPr lang="zh-TW" altLang="en-US" sz="1800" dirty="0"/>
              <a:t>父程序</a:t>
            </a:r>
            <a:r>
              <a:rPr lang="en-US" altLang="zh-TW" sz="1800" dirty="0">
                <a:cs typeface="Verdana" panose="020B0604030504040204" pitchFamily="34" charset="0"/>
              </a:rPr>
              <a:t>(parent process)</a:t>
            </a:r>
            <a:r>
              <a:rPr lang="zh-TW" altLang="en-US" sz="1800" dirty="0"/>
              <a:t>：呼叫</a:t>
            </a:r>
            <a:r>
              <a:rPr lang="en-US" altLang="zh-TW" sz="1800" dirty="0">
                <a:cs typeface="Verdana" panose="020B0604030504040204" pitchFamily="34" charset="0"/>
              </a:rPr>
              <a:t>fork()</a:t>
            </a:r>
            <a:r>
              <a:rPr lang="zh-TW" altLang="en-US" sz="1800" dirty="0"/>
              <a:t>函數的程序。</a:t>
            </a:r>
            <a:endParaRPr lang="en-US" altLang="zh-TW" sz="1800" dirty="0"/>
          </a:p>
          <a:p>
            <a:pPr lvl="1" algn="just"/>
            <a:r>
              <a:rPr lang="zh-TW" altLang="en-US" sz="1800" dirty="0"/>
              <a:t>子程序</a:t>
            </a:r>
            <a:r>
              <a:rPr lang="en-US" altLang="zh-TW" sz="1800" dirty="0">
                <a:cs typeface="Verdana" panose="020B0604030504040204" pitchFamily="34" charset="0"/>
              </a:rPr>
              <a:t>(child process)</a:t>
            </a:r>
            <a:r>
              <a:rPr lang="zh-TW" altLang="en-US" sz="1800" dirty="0"/>
              <a:t>：</a:t>
            </a:r>
            <a:r>
              <a:rPr lang="en-US" altLang="zh-TW" sz="1800" dirty="0">
                <a:cs typeface="Verdana" panose="020B0604030504040204" pitchFamily="34" charset="0"/>
              </a:rPr>
              <a:t>fork()</a:t>
            </a:r>
            <a:r>
              <a:rPr lang="zh-TW" altLang="en-US" sz="1800" dirty="0"/>
              <a:t>回傳後，新產生的程序。</a:t>
            </a:r>
            <a:endParaRPr lang="en-US" altLang="zh-TW" sz="1800" dirty="0"/>
          </a:p>
          <a:p>
            <a:pPr algn="just"/>
            <a:r>
              <a:rPr lang="zh-CN" altLang="en-US" sz="2200" dirty="0"/>
              <a:t>回傳值：</a:t>
            </a:r>
            <a:endParaRPr lang="en-US" altLang="zh-CN" sz="2200" dirty="0"/>
          </a:p>
          <a:p>
            <a:pPr lvl="1" algn="just"/>
            <a:r>
              <a:rPr lang="en-US" altLang="zh-TW" sz="1800" dirty="0"/>
              <a:t>Parent</a:t>
            </a:r>
            <a:r>
              <a:rPr lang="zh-CN" altLang="en-US" sz="1800" dirty="0"/>
              <a:t>：</a:t>
            </a:r>
            <a:r>
              <a:rPr lang="en-US" altLang="zh-CN" sz="1800" dirty="0"/>
              <a:t>child’s </a:t>
            </a:r>
            <a:r>
              <a:rPr lang="en-US" altLang="zh-CN" sz="1800" dirty="0" err="1"/>
              <a:t>pid</a:t>
            </a:r>
            <a:endParaRPr lang="en-US" altLang="zh-CN" sz="1800" dirty="0"/>
          </a:p>
          <a:p>
            <a:pPr lvl="1" algn="just"/>
            <a:r>
              <a:rPr lang="en-US" altLang="zh-TW" sz="1800" dirty="0"/>
              <a:t>Child</a:t>
            </a:r>
            <a:r>
              <a:rPr lang="zh-TW" altLang="en-US" sz="1800" dirty="0"/>
              <a:t>：</a:t>
            </a:r>
            <a:r>
              <a:rPr lang="en-US" altLang="zh-TW" sz="1800" dirty="0"/>
              <a:t>0</a:t>
            </a:r>
          </a:p>
          <a:p>
            <a:pPr lvl="1" algn="just"/>
            <a:r>
              <a:rPr lang="zh-CN" altLang="en-US" sz="1800" dirty="0"/>
              <a:t>失敗：</a:t>
            </a:r>
            <a:r>
              <a:rPr lang="en-US" altLang="zh-CN" sz="1800" dirty="0"/>
              <a:t>-1</a:t>
            </a:r>
            <a:endParaRPr lang="en-US" altLang="zh-TW" sz="1800" dirty="0"/>
          </a:p>
          <a:p>
            <a:pPr algn="just">
              <a:spcBef>
                <a:spcPts val="500"/>
              </a:spcBef>
            </a:pPr>
            <a:r>
              <a:rPr lang="en-US" altLang="zh-TW" sz="2000" dirty="0">
                <a:cs typeface="Verdana" panose="020B0604030504040204" pitchFamily="34" charset="0"/>
              </a:rPr>
              <a:t>fork()</a:t>
            </a:r>
            <a:r>
              <a:rPr lang="zh-TW" altLang="en-US" sz="2000" dirty="0"/>
              <a:t>功用</a:t>
            </a:r>
            <a:endParaRPr lang="en-US" altLang="zh-TW" sz="2000" dirty="0"/>
          </a:p>
          <a:p>
            <a:pPr lvl="1" algn="just"/>
            <a:r>
              <a:rPr lang="zh-TW" altLang="en-US" sz="1400" dirty="0">
                <a:solidFill>
                  <a:srgbClr val="FF0000"/>
                </a:solidFill>
              </a:rPr>
              <a:t>分工合作</a:t>
            </a:r>
            <a:r>
              <a:rPr lang="zh-TW" altLang="en-US" sz="1400" dirty="0"/>
              <a:t>：父程序與一個以上的子程序，共同分工合作完成任務。</a:t>
            </a:r>
            <a:endParaRPr lang="en-US" altLang="zh-TW" sz="1400" dirty="0"/>
          </a:p>
          <a:p>
            <a:pPr lvl="1" algn="just"/>
            <a:r>
              <a:rPr lang="zh-TW" altLang="en-US" sz="1400" dirty="0">
                <a:solidFill>
                  <a:srgbClr val="FF0000"/>
                </a:solidFill>
              </a:rPr>
              <a:t>執行新程式</a:t>
            </a:r>
            <a:r>
              <a:rPr lang="zh-TW" altLang="en-US" sz="1400" dirty="0"/>
              <a:t>：由子程序執行新的程式，父程序可選擇等待或不等子程序完成執行程式。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85991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4419600" y="1690688"/>
            <a:ext cx="0" cy="478631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3913691" y="1025991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4275361" y="2872012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3056512" y="282471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ret=fork()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4563838" y="3016250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6159500" y="3009385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EFA59D-1231-604A-A75F-21C345F167AB}"/>
              </a:ext>
            </a:extLst>
          </p:cNvPr>
          <p:cNvSpPr txBox="1"/>
          <p:nvPr/>
        </p:nvSpPr>
        <p:spPr>
          <a:xfrm>
            <a:off x="3056512" y="38036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&gt; 0</a:t>
            </a:r>
          </a:p>
          <a:p>
            <a:r>
              <a:rPr kumimoji="1" lang="en-US" altLang="zh-TW" dirty="0">
                <a:ea typeface="Microsoft YaHei Light" panose="020B0502040204020203" pitchFamily="34" charset="-122"/>
              </a:rPr>
              <a:t>ret ==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43E01C-F7B8-8C45-8DF0-FFC31C3CC24B}"/>
              </a:ext>
            </a:extLst>
          </p:cNvPr>
          <p:cNvSpPr txBox="1"/>
          <p:nvPr/>
        </p:nvSpPr>
        <p:spPr>
          <a:xfrm>
            <a:off x="6402962" y="38036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==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5653592" y="2178388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13" name="Picture 3" descr="File:Twins.png">
            <a:extLst>
              <a:ext uri="{FF2B5EF4-FFF2-40B4-BE49-F238E27FC236}">
                <a16:creationId xmlns:a16="http://schemas.microsoft.com/office/drawing/2014/main" id="{6FCC8EEC-4DAE-E54A-9E0A-43DC024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2E45944-A9E6-7D45-AAA4-A901A6270214}"/>
              </a:ext>
            </a:extLst>
          </p:cNvPr>
          <p:cNvSpPr/>
          <p:nvPr/>
        </p:nvSpPr>
        <p:spPr>
          <a:xfrm>
            <a:off x="5446637" y="1586602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ea typeface="Microsoft YaHei Light" panose="020B0502040204020203" pitchFamily="34" charset="-122"/>
              </a:rPr>
              <a:t>a.out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862D9F-BEFF-B447-83E1-3CF99EDE813D}"/>
              </a:ext>
            </a:extLst>
          </p:cNvPr>
          <p:cNvSpPr/>
          <p:nvPr/>
        </p:nvSpPr>
        <p:spPr>
          <a:xfrm>
            <a:off x="3708398" y="1586602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ea typeface="Microsoft YaHei Light" panose="020B0502040204020203" pitchFamily="34" charset="-122"/>
              </a:rPr>
              <a:t>a.out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4419600" y="1690688"/>
            <a:ext cx="0" cy="478631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3913691" y="1025991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4275361" y="2872012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3056512" y="282471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ret=fork()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4563838" y="3016250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6159500" y="3009385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EFA59D-1231-604A-A75F-21C345F167AB}"/>
              </a:ext>
            </a:extLst>
          </p:cNvPr>
          <p:cNvSpPr txBox="1"/>
          <p:nvPr/>
        </p:nvSpPr>
        <p:spPr>
          <a:xfrm>
            <a:off x="3056512" y="38036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&gt; 0</a:t>
            </a:r>
          </a:p>
          <a:p>
            <a:r>
              <a:rPr kumimoji="1" lang="en-US" altLang="zh-TW" dirty="0">
                <a:ea typeface="Microsoft YaHei Light" panose="020B0502040204020203" pitchFamily="34" charset="-122"/>
              </a:rPr>
              <a:t>ret ==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43E01C-F7B8-8C45-8DF0-FFC31C3CC24B}"/>
              </a:ext>
            </a:extLst>
          </p:cNvPr>
          <p:cNvSpPr txBox="1"/>
          <p:nvPr/>
        </p:nvSpPr>
        <p:spPr>
          <a:xfrm>
            <a:off x="6402962" y="38036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ret == 0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5653592" y="2178388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pic>
        <p:nvPicPr>
          <p:cNvPr id="17" name="Picture 3" descr="File:Twins.png">
            <a:extLst>
              <a:ext uri="{FF2B5EF4-FFF2-40B4-BE49-F238E27FC236}">
                <a16:creationId xmlns:a16="http://schemas.microsoft.com/office/drawing/2014/main" id="{FB646C44-596A-7342-8C55-6F7D9AA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7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5F87D9-840B-2946-8FCB-55A8881B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fork1.c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1679BF-E73A-5344-860C-979B4C17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sz="1800" dirty="0">
              <a:solidFill>
                <a:srgbClr val="78492A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800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main()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 var 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pid_t pid;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pid = fork();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printf(“%d”, var);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(pid ==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) { </a:t>
            </a:r>
            <a:r>
              <a:rPr lang="is-IS" altLang="zh-TW" sz="1800" dirty="0">
                <a:solidFill>
                  <a:srgbClr val="008400"/>
                </a:solidFill>
                <a:latin typeface="Menlo" charset="0"/>
              </a:rPr>
              <a:t>/* child </a:t>
            </a:r>
            <a:r>
              <a:rPr lang="zh-TW" altLang="is-IS" sz="1800" dirty="0">
                <a:solidFill>
                  <a:srgbClr val="008400"/>
                </a:solidFill>
              </a:rPr>
              <a:t>執行</a:t>
            </a:r>
            <a:r>
              <a:rPr lang="is-IS" altLang="zh-TW" sz="1800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sz="1800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sz="1800" dirty="0">
                <a:solidFill>
                  <a:srgbClr val="000000"/>
                </a:solidFill>
                <a:latin typeface="Menlo" charset="0"/>
              </a:rPr>
              <a:t>    }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49BFE0-A0BA-9540-9982-ECB4519F03A9}"/>
              </a:ext>
            </a:extLst>
          </p:cNvPr>
          <p:cNvSpPr/>
          <p:nvPr/>
        </p:nvSpPr>
        <p:spPr>
          <a:xfrm>
            <a:off x="5791200" y="1935887"/>
            <a:ext cx="6267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    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(pid &gt;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) {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  <a:ea typeface="Microsoft YaHei Light" panose="020B0502040204020203" pitchFamily="34" charset="-122"/>
              </a:rPr>
              <a:t>/* parent </a:t>
            </a:r>
            <a:r>
              <a:rPr lang="zh-TW" altLang="is-IS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  <a:ea typeface="Microsoft YaHei Light" panose="020B0502040204020203" pitchFamily="34" charset="-122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  <a:ea typeface="Microsoft YaHei Light" panose="020B0502040204020203" pitchFamily="34" charset="-122"/>
            </a:endParaRP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2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printf(“%d”, var)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}</a:t>
            </a:r>
            <a:endParaRPr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25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6CDFA-1F0D-9748-9FFF-F3FB6181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fork1.c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C8D6EA-FF83-A04D-977F-09799A017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sz="2200" dirty="0"/>
              <a:t>利用</a:t>
            </a:r>
            <a:r>
              <a:rPr lang="en-US" altLang="zh-TW" sz="2200" dirty="0"/>
              <a:t>fork()</a:t>
            </a:r>
            <a:r>
              <a:rPr lang="zh-TW" altLang="en-US" sz="2200" dirty="0"/>
              <a:t>的回傳值 </a:t>
            </a:r>
            <a:r>
              <a:rPr lang="en-US" altLang="zh-TW" sz="2200" dirty="0"/>
              <a:t>(</a:t>
            </a:r>
            <a:r>
              <a:rPr lang="zh-TW" altLang="en-US" sz="2200" dirty="0"/>
              <a:t>亦即</a:t>
            </a:r>
            <a:r>
              <a:rPr lang="en-US" altLang="zh-TW" sz="2200" dirty="0" err="1"/>
              <a:t>pid</a:t>
            </a:r>
            <a:r>
              <a:rPr lang="en-US" altLang="zh-TW" sz="2200" dirty="0"/>
              <a:t>)</a:t>
            </a:r>
            <a:r>
              <a:rPr lang="zh-TW" altLang="en-US" sz="2200" dirty="0"/>
              <a:t>進行父程序與子程序各自需要完成任務的程式碼區分</a:t>
            </a:r>
            <a:endParaRPr lang="en-US" altLang="zh-TW" sz="2200" dirty="0"/>
          </a:p>
          <a:p>
            <a:pPr algn="just"/>
            <a:r>
              <a:rPr lang="zh-TW" altLang="en-US" sz="2200" dirty="0"/>
              <a:t>各程序的執行結果：</a:t>
            </a:r>
            <a:endParaRPr lang="en-US" altLang="zh-TW" sz="2200" dirty="0"/>
          </a:p>
          <a:p>
            <a:pPr lvl="1" algn="just"/>
            <a:r>
              <a:rPr lang="zh-TW" altLang="en-US" sz="2000" dirty="0"/>
              <a:t>父程序：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</a:p>
          <a:p>
            <a:pPr lvl="1" algn="just"/>
            <a:r>
              <a:rPr lang="zh-TW" altLang="en-US" sz="2000" dirty="0"/>
              <a:t>子程序：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</a:p>
          <a:p>
            <a:pPr algn="just"/>
            <a:r>
              <a:rPr lang="zh-TW" altLang="en-US" sz="2200" dirty="0"/>
              <a:t>然而，系統並沒有限制兩個程序的執行順序</a:t>
            </a:r>
            <a:endParaRPr lang="en-US" altLang="zh-TW" sz="2200" dirty="0"/>
          </a:p>
          <a:p>
            <a:pPr lvl="1" algn="just"/>
            <a:r>
              <a:rPr lang="zh-TW" altLang="en-US" sz="2000" dirty="0"/>
              <a:t>若</a:t>
            </a:r>
            <a:r>
              <a:rPr lang="en-US" altLang="zh-TW" sz="2000" dirty="0"/>
              <a:t>fork()</a:t>
            </a:r>
            <a:r>
              <a:rPr lang="zh-TW" altLang="en-US" sz="2000" dirty="0"/>
              <a:t>成功，執行結果可能為：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/>
              <a:t>, </a:t>
            </a:r>
            <a:r>
              <a:rPr lang="zh-TW" altLang="en-US" sz="2000" dirty="0"/>
              <a:t>或 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02</a:t>
            </a:r>
            <a:r>
              <a:rPr lang="en-US" altLang="zh-TW" sz="2000" dirty="0">
                <a:solidFill>
                  <a:srgbClr val="FF0000"/>
                </a:solidFill>
              </a:rPr>
              <a:t>01</a:t>
            </a:r>
          </a:p>
          <a:p>
            <a:pPr lvl="1" algn="just"/>
            <a:r>
              <a:rPr lang="zh-TW" altLang="en-US" sz="2000" dirty="0"/>
              <a:t>若</a:t>
            </a:r>
            <a:r>
              <a:rPr lang="en-US" altLang="zh-TW" sz="2000" dirty="0"/>
              <a:t>fork()</a:t>
            </a:r>
            <a:r>
              <a:rPr lang="zh-TW" altLang="en-US" sz="2000" dirty="0"/>
              <a:t>失敗，執行結果為：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</a:rPr>
              <a:t>00</a:t>
            </a:r>
          </a:p>
          <a:p>
            <a:pPr algn="just"/>
            <a:r>
              <a:rPr lang="zh-TW" altLang="en-US" dirty="0">
                <a:solidFill>
                  <a:srgbClr val="FF0000"/>
                </a:solidFill>
              </a:rPr>
              <a:t>你的實際結果是？</a:t>
            </a:r>
            <a:endParaRPr lang="en-US" altLang="zh-TW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dirty="0">
                <a:solidFill>
                  <a:srgbClr val="FF0000"/>
                </a:solidFill>
              </a:rPr>
              <a:t>Linux</a:t>
            </a:r>
            <a:r>
              <a:rPr lang="zh-TW" altLang="en-US" dirty="0">
                <a:solidFill>
                  <a:srgbClr val="FF0000"/>
                </a:solidFill>
              </a:rPr>
              <a:t>的執行順序其實是固定的</a:t>
            </a:r>
            <a:endParaRPr lang="en-US" altLang="zh-TW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dirty="0">
                <a:solidFill>
                  <a:srgbClr val="FF0000"/>
                </a:solidFill>
              </a:rPr>
              <a:t>/proc/sys/kernel/</a:t>
            </a:r>
            <a:r>
              <a:rPr lang="en-US" altLang="zh-TW" dirty="0" err="1">
                <a:solidFill>
                  <a:srgbClr val="FF0000"/>
                </a:solidFill>
              </a:rPr>
              <a:t>sched_child_runs_first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5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FC51C-A2FC-604A-B01F-65DB4133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調換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printf</a:t>
            </a:r>
            <a:r>
              <a:rPr kumimoji="1" lang="en-US" altLang="zh-TW" dirty="0"/>
              <a:t>(frok2.c)</a:t>
            </a:r>
            <a:r>
              <a:rPr kumimoji="1" lang="zh-TW" altLang="en-US" dirty="0"/>
              <a:t>，其輸出結果為？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33301-58E7-EB4D-8C17-6F6F84A2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dirty="0">
              <a:solidFill>
                <a:srgbClr val="78492A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pid_t pid;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b="1" dirty="0">
                <a:solidFill>
                  <a:srgbClr val="FF0000"/>
                </a:solidFill>
                <a:latin typeface="Menlo" charset="0"/>
              </a:rPr>
              <a:t>    printf(“%d”, var);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b="1" dirty="0">
                <a:solidFill>
                  <a:srgbClr val="FF0000"/>
                </a:solidFill>
                <a:latin typeface="Menlo" charset="0"/>
              </a:rPr>
              <a:t>    pid = fork();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(pid ==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   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child </a:t>
            </a:r>
            <a:r>
              <a:rPr lang="zh-TW" altLang="is-IS" dirty="0">
                <a:solidFill>
                  <a:srgbClr val="008400"/>
                </a:solidFill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(pid &gt;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parent </a:t>
            </a:r>
            <a:r>
              <a:rPr lang="zh-TW" altLang="is-IS" dirty="0">
                <a:solidFill>
                  <a:srgbClr val="008400"/>
                </a:solidFill>
              </a:rPr>
              <a:t>執行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var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2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printf(“%d”, var)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413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printf</a:t>
            </a:r>
            <a:r>
              <a:rPr kumimoji="1" lang="zh-TW" altLang="en-US" dirty="0"/>
              <a:t>是</a:t>
            </a:r>
            <a:r>
              <a:rPr kumimoji="1" lang="en-US" altLang="zh-TW" dirty="0"/>
              <a:t>line buffer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>
                <a:latin typeface="Menlo" charset="0"/>
              </a:rPr>
              <a:t>『</a:t>
            </a:r>
            <a:r>
              <a:rPr lang="is-IS" altLang="zh-TW" dirty="0">
                <a:latin typeface="Menlo" charset="0"/>
              </a:rPr>
              <a:t>printf(“%d”, var);</a:t>
            </a:r>
            <a:r>
              <a:rPr lang="en-US" altLang="zh-TW" dirty="0">
                <a:latin typeface="Menlo" charset="0"/>
              </a:rPr>
              <a:t>』</a:t>
            </a:r>
            <a:r>
              <a:rPr lang="zh-TW" altLang="en-US" dirty="0">
                <a:latin typeface="Menlo" charset="0"/>
              </a:rPr>
              <a:t>會被</a:t>
            </a:r>
            <a:r>
              <a:rPr lang="en-US" altLang="zh-TW" dirty="0">
                <a:latin typeface="Menlo" charset="0"/>
              </a:rPr>
              <a:t>queue</a:t>
            </a:r>
            <a:r>
              <a:rPr lang="zh-TW" altLang="en-US" dirty="0">
                <a:latin typeface="Menlo" charset="0"/>
              </a:rPr>
              <a:t>起來，放在</a:t>
            </a:r>
            <a:r>
              <a:rPr lang="en-US" altLang="zh-TW" dirty="0">
                <a:latin typeface="Menlo" charset="0"/>
              </a:rPr>
              <a:t>buffer</a:t>
            </a:r>
            <a:r>
              <a:rPr lang="zh-TW" altLang="en-US" dirty="0">
                <a:latin typeface="Menlo" charset="0"/>
              </a:rPr>
              <a:t>中</a:t>
            </a:r>
            <a:endParaRPr lang="en-US" altLang="zh-TW" dirty="0">
              <a:latin typeface="Menlo" charset="0"/>
            </a:endParaRPr>
          </a:p>
          <a:p>
            <a:r>
              <a:rPr lang="en-US" altLang="zh-TW" dirty="0">
                <a:latin typeface="Menlo" charset="0"/>
              </a:rPr>
              <a:t>fork</a:t>
            </a:r>
            <a:r>
              <a:rPr lang="zh-TW" altLang="en-US" dirty="0">
                <a:latin typeface="Menlo" charset="0"/>
              </a:rPr>
              <a:t>時，會將所有記憶體，包含</a:t>
            </a:r>
            <a:r>
              <a:rPr lang="en-US" altLang="zh-TW" dirty="0">
                <a:latin typeface="Menlo" charset="0"/>
              </a:rPr>
              <a:t>buffer</a:t>
            </a:r>
            <a:r>
              <a:rPr lang="zh-TW" altLang="en-US" dirty="0">
                <a:latin typeface="Menlo" charset="0"/>
              </a:rPr>
              <a:t>複製出一份</a:t>
            </a:r>
            <a:endParaRPr lang="is-IS" altLang="zh-TW" dirty="0"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6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Bug">
            <a:extLst>
              <a:ext uri="{FF2B5EF4-FFF2-40B4-BE49-F238E27FC236}">
                <a16:creationId xmlns:a16="http://schemas.microsoft.com/office/drawing/2014/main" id="{4CC686E7-0984-F047-9F28-6C1B4CB9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0" y="643467"/>
            <a:ext cx="6242090" cy="5571066"/>
          </a:xfrm>
          <a:prstGeom prst="rect">
            <a:avLst/>
          </a:prstGeom>
          <a:noFill/>
          <a:effectLst>
            <a:glow rad="266700">
              <a:srgbClr val="C00000">
                <a:alpha val="67000"/>
              </a:srgbClr>
            </a:glow>
          </a:effec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TW" altLang="en-US" kern="1200" dirty="0">
                <a:solidFill>
                  <a:srgbClr val="FFFFFF"/>
                </a:solidFill>
              </a:rPr>
              <a:t>對</a:t>
            </a:r>
            <a:r>
              <a:rPr kumimoji="1" lang="en-US" altLang="zh-TW" kern="1200" dirty="0">
                <a:solidFill>
                  <a:srgbClr val="FFFFFF"/>
                </a:solidFill>
              </a:rPr>
              <a:t>fork</a:t>
            </a:r>
            <a:br>
              <a:rPr kumimoji="1" lang="en-US" altLang="zh-TW" kern="1200" dirty="0">
                <a:solidFill>
                  <a:srgbClr val="FFFFFF"/>
                </a:solidFill>
              </a:rPr>
            </a:br>
            <a:r>
              <a:rPr kumimoji="1" lang="zh-TW" altLang="en-US" kern="1200" dirty="0">
                <a:solidFill>
                  <a:srgbClr val="FFFFFF"/>
                </a:solidFill>
              </a:rPr>
              <a:t>除錯</a:t>
            </a:r>
          </a:p>
        </p:txBody>
      </p:sp>
    </p:spTree>
    <p:extLst>
      <p:ext uri="{BB962C8B-B14F-4D97-AF65-F5344CB8AC3E}">
        <p14:creationId xmlns:p14="http://schemas.microsoft.com/office/powerpoint/2010/main" val="307111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dirty="0">
                <a:latin typeface="Tahoma" charset="0"/>
                <a:ea typeface="新細明體" charset="0"/>
              </a:rPr>
              <a:t>debug fork()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a program forks, </a:t>
            </a:r>
            <a:r>
              <a:rPr lang="en-US" altLang="zh-TW" dirty="0" err="1"/>
              <a:t>gdb</a:t>
            </a:r>
            <a:r>
              <a:rPr lang="en-US" altLang="zh-TW" dirty="0"/>
              <a:t> will continue to debug the parent process and the child process will run unimpeded. </a:t>
            </a:r>
          </a:p>
          <a:p>
            <a:pPr lvl="1"/>
            <a:r>
              <a:rPr lang="en-US" altLang="zh-TW" strike="sngStrike" dirty="0">
                <a:solidFill>
                  <a:srgbClr val="FF0000"/>
                </a:solidFill>
              </a:rPr>
              <a:t>If you have set a breakpoint in any code which the child then executes, the child will get a SIGTRAP signal which (unless it catches the signal) will cause it to terminate. </a:t>
            </a:r>
            <a:r>
              <a:rPr lang="en-US" altLang="zh-TW" dirty="0">
                <a:solidFill>
                  <a:srgbClr val="FF0000"/>
                </a:solidFill>
              </a:rPr>
              <a:t>???</a:t>
            </a:r>
          </a:p>
          <a:p>
            <a:pPr lvl="1"/>
            <a:r>
              <a:rPr lang="en-US" altLang="zh-TW" dirty="0" err="1"/>
              <a:t>testDebug.c</a:t>
            </a:r>
            <a:endParaRPr lang="en-US" altLang="zh-TW" dirty="0"/>
          </a:p>
          <a:p>
            <a:r>
              <a:rPr lang="en-US" altLang="zh-TW" dirty="0"/>
              <a:t>debugging the child process</a:t>
            </a:r>
          </a:p>
          <a:p>
            <a:pPr lvl="1"/>
            <a:r>
              <a:rPr lang="en-US" altLang="zh-TW" dirty="0"/>
              <a:t>using touch commend (hint: put sleep after fork)</a:t>
            </a:r>
          </a:p>
          <a:p>
            <a:pPr lvl="1"/>
            <a:r>
              <a:rPr lang="en-US" altLang="zh-TW" dirty="0"/>
              <a:t>debug child process instead of parent process (using “</a:t>
            </a:r>
            <a:r>
              <a:rPr lang="en-US" altLang="zh-TW" b="1" dirty="0"/>
              <a:t>set follow-fork-mode child</a:t>
            </a:r>
            <a:r>
              <a:rPr lang="en-US" altLang="zh-TW" dirty="0"/>
              <a:t>”</a:t>
            </a:r>
          </a:p>
        </p:txBody>
      </p:sp>
      <p:sp>
        <p:nvSpPr>
          <p:cNvPr id="6" name="矩形 5"/>
          <p:cNvSpPr/>
          <p:nvPr/>
        </p:nvSpPr>
        <p:spPr>
          <a:xfrm>
            <a:off x="1991544" y="6093296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YaHei Light" panose="020B0502040204020203" pitchFamily="34" charset="-122"/>
              </a:rPr>
              <a:t>http://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sourceware.org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onlinedocs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Forks.html</a:t>
            </a:r>
            <a:endParaRPr lang="en-US" altLang="zh-TW" sz="2000" dirty="0">
              <a:ea typeface="Microsoft YaHei Light" panose="020B0502040204020203" pitchFamily="34" charset="-122"/>
            </a:endParaRPr>
          </a:p>
          <a:p>
            <a:r>
              <a:rPr lang="en-US" altLang="zh-TW" sz="2000" dirty="0">
                <a:ea typeface="Microsoft YaHei Light" panose="020B0502040204020203" pitchFamily="34" charset="-122"/>
              </a:rPr>
              <a:t>http://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www.cnblogs.com</a:t>
            </a:r>
            <a:r>
              <a:rPr lang="en-US" altLang="zh-TW" sz="2000" dirty="0">
                <a:ea typeface="Microsoft YaHei Light" panose="020B0502040204020203" pitchFamily="34" charset="-122"/>
              </a:rPr>
              <a:t>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zhenjing</a:t>
            </a:r>
            <a:r>
              <a:rPr lang="en-US" altLang="zh-TW" sz="2000" dirty="0">
                <a:ea typeface="Microsoft YaHei Light" panose="020B0502040204020203" pitchFamily="34" charset="-122"/>
              </a:rPr>
              <a:t>/archive/2011/06/01/</a:t>
            </a:r>
            <a:r>
              <a:rPr lang="en-US" altLang="zh-TW" sz="2000" dirty="0" err="1">
                <a:ea typeface="Microsoft YaHei Light" panose="020B0502040204020203" pitchFamily="34" charset="-122"/>
              </a:rPr>
              <a:t>gdb_fork.html</a:t>
            </a:r>
            <a:endParaRPr lang="zh-TW" altLang="en-US" sz="20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77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debugFork1.c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debugFork1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)b main 	/*set a breakpoint*/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)r		/*run*/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)n		/*next*/</a:t>
            </a:r>
            <a:b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</a:b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</a:t>
            </a:r>
            <a:r>
              <a:rPr lang="en-US" altLang="zh-TW" dirty="0">
                <a:ea typeface="Microsoft YaHei Light" panose="020B0502040204020203" pitchFamily="34" charset="-122"/>
              </a:rPr>
              <a:t> 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show follow-fork-mode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Debugger </a:t>
            </a:r>
            <a:r>
              <a:rPr lang="en-US" altLang="zh-TW" dirty="0" err="1">
                <a:ea typeface="Microsoft YaHei Light" panose="020B0502040204020203" pitchFamily="34" charset="-122"/>
              </a:rPr>
              <a:t>reponse</a:t>
            </a:r>
            <a:r>
              <a:rPr lang="en-US" altLang="zh-TW" dirty="0">
                <a:ea typeface="Microsoft YaHei Light" panose="020B0502040204020203" pitchFamily="34" charset="-122"/>
              </a:rPr>
              <a:t> to a program call of fork or </a:t>
            </a:r>
            <a:r>
              <a:rPr lang="en-US" altLang="zh-TW" dirty="0" err="1">
                <a:ea typeface="Microsoft YaHei Light" panose="020B0502040204020203" pitchFamily="34" charset="-122"/>
              </a:rPr>
              <a:t>vfork</a:t>
            </a:r>
            <a:r>
              <a:rPr lang="en-US" altLang="zh-TW" dirty="0">
                <a:ea typeface="Microsoft YaHei Light" panose="020B0502040204020203" pitchFamily="34" charset="-122"/>
              </a:rPr>
              <a:t> is “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parent</a:t>
            </a:r>
            <a:r>
              <a:rPr lang="en-US" altLang="zh-TW" dirty="0">
                <a:ea typeface="Microsoft YaHei Light" panose="020B0502040204020203" pitchFamily="34" charset="-122"/>
              </a:rPr>
              <a:t>”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)c		/*continue*/</a:t>
            </a:r>
            <a:endParaRPr kumimoji="1" lang="zh-TW" altLang="en-US" dirty="0">
              <a:latin typeface="Consolas"/>
              <a:ea typeface="Microsoft YaHei Light" panose="020B0502040204020203" pitchFamily="34" charset="-122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243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C8C44-7252-6F47-AAC9-A38DA50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5E03A-5BB8-744F-A0C2-D49AEDDA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600" dirty="0"/>
              <a:t>programs &amp; processes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/>
              <a:t>fork()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/>
              <a:t>wait()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/>
              <a:t>zombie process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err="1"/>
              <a:t>execve</a:t>
            </a:r>
            <a:r>
              <a:rPr kumimoji="1" lang="en-US" altLang="zh-TW" sz="3600" dirty="0"/>
              <a:t>() functions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err="1"/>
              <a:t>vfork</a:t>
            </a:r>
            <a:r>
              <a:rPr kumimoji="1" lang="en-US" altLang="zh-TW" sz="3600" dirty="0"/>
              <a:t>() &amp; </a:t>
            </a:r>
            <a:r>
              <a:rPr kumimoji="1" lang="en-US" altLang="zh-TW" sz="3600" dirty="0" err="1"/>
              <a:t>execv</a:t>
            </a:r>
            <a:r>
              <a:rPr kumimoji="1" lang="en-US" altLang="zh-TW" sz="3600" dirty="0"/>
              <a:t>()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8134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debugFork1.c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...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set </a:t>
            </a:r>
            <a:r>
              <a:rPr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follow-fork-mode child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...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p 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pid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/*child OR parent?*/</a:t>
            </a:r>
          </a:p>
          <a:p>
            <a:pPr marL="0" indent="0">
              <a:buNone/>
            </a:pPr>
            <a:endParaRPr kumimoji="1" lang="zh-TW" altLang="en-US" dirty="0">
              <a:latin typeface="Consolas"/>
              <a:ea typeface="Microsoft YaHei Light" panose="020B0502040204020203" pitchFamily="34" charset="-122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083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>
                <a:ea typeface="Microsoft YaHei Light" panose="020B0502040204020203" pitchFamily="34" charset="-122"/>
              </a:rPr>
              <a:t>debug fork()</a:t>
            </a:r>
            <a:r>
              <a:rPr lang="en-US" altLang="zh-TW" dirty="0">
                <a:latin typeface="Tahoma" charset="0"/>
                <a:ea typeface="新細明體" charset="0"/>
              </a:rPr>
              <a:t> – debugFork2.c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debugFork2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b 9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p 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pid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 </a:t>
            </a:r>
            <a:r>
              <a:rPr kumimoji="1" lang="en-US" altLang="zh-TW" u="sng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29979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77C181-8B0B-A54F-AED0-2A82ABE055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/*</a:t>
            </a:r>
          </a:p>
          <a:p>
            <a:pPr marL="0" indent="0">
              <a:buNone/>
            </a:pPr>
            <a:r>
              <a:rPr kumimoji="1" lang="zh-CN" altLang="en-US" dirty="0">
                <a:latin typeface="Consolas"/>
                <a:cs typeface="Consolas"/>
              </a:rPr>
              <a:t>開第二個</a:t>
            </a:r>
            <a:r>
              <a:rPr kumimoji="1" lang="en-US" altLang="zh-CN" dirty="0">
                <a:latin typeface="Consolas"/>
                <a:cs typeface="Consolas"/>
              </a:rPr>
              <a:t>terminal</a:t>
            </a:r>
            <a:endParaRPr kumimoji="1" lang="en-US" altLang="zh-TW" dirty="0">
              <a:latin typeface="Consolas"/>
              <a:ea typeface="Microsoft YaHei Light" panose="020B0502040204020203" pitchFamily="34" charset="-122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$</a:t>
            </a:r>
            <a:r>
              <a:rPr kumimoji="1" lang="en-US" altLang="zh-TW" dirty="0" err="1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sudo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 </a:t>
            </a:r>
            <a:r>
              <a:rPr kumimoji="1" lang="en-US" altLang="zh-TW" dirty="0" err="1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 debugFrok2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attach </a:t>
            </a:r>
            <a:r>
              <a:rPr kumimoji="1" lang="en-US" altLang="zh-TW" u="sng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29979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(</a:t>
            </a:r>
            <a:r>
              <a:rPr kumimoji="1" lang="en-US" altLang="zh-TW" dirty="0" err="1">
                <a:latin typeface="Consolas"/>
                <a:ea typeface="Microsoft YaHei Light" panose="020B0502040204020203" pitchFamily="34" charset="-122"/>
                <a:cs typeface="Consolas"/>
              </a:rPr>
              <a:t>gdb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) </a:t>
            </a:r>
            <a:r>
              <a:rPr kumimoji="1" lang="en-US" altLang="zh-TW" dirty="0">
                <a:solidFill>
                  <a:srgbClr val="FFFF00"/>
                </a:solidFill>
                <a:latin typeface="Consolas"/>
                <a:ea typeface="Microsoft YaHei Light" panose="020B0502040204020203" pitchFamily="34" charset="-122"/>
                <a:cs typeface="Consolas"/>
              </a:rPr>
              <a:t>set waiting=0 </a:t>
            </a:r>
            <a:r>
              <a:rPr kumimoji="1" lang="en-US" altLang="zh-TW" dirty="0">
                <a:latin typeface="Consolas"/>
                <a:ea typeface="Microsoft YaHei Light" panose="020B0502040204020203" pitchFamily="34" charset="-122"/>
                <a:cs typeface="Consolas"/>
              </a:rPr>
              <a:t>/*continue*/</a:t>
            </a:r>
          </a:p>
          <a:p>
            <a:pPr marL="0" indent="0">
              <a:buNone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09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debugFork2.c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733925" cy="4351338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sz="1600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&lt;unistd.h&gt;</a:t>
            </a:r>
          </a:p>
          <a:p>
            <a:pPr marL="514350" indent="-514350">
              <a:buFont typeface="+mj-lt"/>
              <a:buAutoNum type="arabicPeriod"/>
            </a:pPr>
            <a:br>
              <a:rPr lang="is-IS" altLang="zh-TW" sz="1600" dirty="0">
                <a:solidFill>
                  <a:srgbClr val="000000"/>
                </a:solidFill>
                <a:latin typeface="Menlo" charset="0"/>
              </a:rPr>
            </a:br>
            <a:endParaRPr lang="is-IS" altLang="zh-TW" sz="16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pid_t   pid;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800" b="1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 waiting = </a:t>
            </a:r>
            <a:r>
              <a:rPr lang="is-IS" altLang="zh-TW" sz="1800" b="1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 (pid = fork()) ==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sz="1800" b="1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is-IS" altLang="zh-TW" sz="1800" b="1" dirty="0">
                <a:solidFill>
                  <a:srgbClr val="000000"/>
                </a:solidFill>
                <a:latin typeface="Menlo" charset="0"/>
              </a:rPr>
              <a:t>(waiting)</a:t>
            </a:r>
            <a:endParaRPr lang="is-IS" altLang="zh-TW" sz="1600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    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sz="1600" dirty="0">
                <a:solidFill>
                  <a:srgbClr val="D12F1B"/>
                </a:solidFill>
                <a:latin typeface="Menlo" charset="0"/>
              </a:rPr>
              <a:t>"child"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E2FE7A-2BFD-B54D-AC56-E270614A4321}"/>
              </a:ext>
            </a:extLst>
          </p:cNvPr>
          <p:cNvSpPr/>
          <p:nvPr/>
        </p:nvSpPr>
        <p:spPr>
          <a:xfrm>
            <a:off x="5572125" y="18256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else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{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  <a:ea typeface="Microsoft YaHei Light" panose="020B0502040204020203" pitchFamily="34" charset="-122"/>
              </a:rPr>
              <a:t>"child's pid =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,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           pid);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  <a:ea typeface="Microsoft YaHei Light" panose="020B0502040204020203" pitchFamily="34" charset="-122"/>
              </a:rPr>
              <a:t>"parent"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}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  <a:ea typeface="Microsoft YaHei Light" panose="020B0502040204020203" pitchFamily="34" charset="-122"/>
              </a:rPr>
              <a:t>return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  <a:ea typeface="Microsoft YaHei Light" panose="020B0502040204020203" pitchFamily="34" charset="-122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;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is-IS" altLang="zh-TW" dirty="0">
                <a:solidFill>
                  <a:srgbClr val="000000"/>
                </a:solidFill>
                <a:latin typeface="Menlo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1877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time, hour, interface, sand, Clock, waiting, Wait Icon">
            <a:extLst>
              <a:ext uri="{FF2B5EF4-FFF2-40B4-BE49-F238E27FC236}">
                <a16:creationId xmlns:a16="http://schemas.microsoft.com/office/drawing/2014/main" id="{43803459-2666-9749-9C4F-710E8ECE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643467"/>
            <a:ext cx="5571066" cy="557106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0F2BF010-B551-4B4A-A182-4EBD89C8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kern="1200" dirty="0">
                <a:solidFill>
                  <a:srgbClr val="FFFFFF"/>
                </a:solidFill>
                <a:latin typeface="+mj-lt"/>
                <a:cs typeface="+mj-cs"/>
              </a:rPr>
              <a:t>wait()</a:t>
            </a:r>
          </a:p>
        </p:txBody>
      </p:sp>
    </p:spTree>
    <p:extLst>
      <p:ext uri="{BB962C8B-B14F-4D97-AF65-F5344CB8AC3E}">
        <p14:creationId xmlns:p14="http://schemas.microsoft.com/office/powerpoint/2010/main" val="196869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4E23D4A-D283-6747-9E2E-92808BC3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等待子程序狀態轉換：</a:t>
            </a:r>
            <a:r>
              <a:rPr kumimoji="1" lang="en-US" altLang="zh-TW" dirty="0"/>
              <a:t>wait()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7725F5C-B206-3B4D-B140-A989261A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TW" altLang="en-US" sz="2200" dirty="0"/>
              <a:t>當子程序狀態轉換時，</a:t>
            </a:r>
            <a:r>
              <a:rPr lang="zh-TW" altLang="en-US" sz="2200" dirty="0">
                <a:solidFill>
                  <a:srgbClr val="FF0000"/>
                </a:solidFill>
              </a:rPr>
              <a:t>父程序負責處理</a:t>
            </a:r>
            <a:r>
              <a:rPr lang="zh-TW" altLang="en-US" sz="2200" dirty="0"/>
              <a:t>其狀態。</a:t>
            </a:r>
            <a:endParaRPr lang="en-US" altLang="zh-TW" sz="22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</a:t>
            </a:r>
            <a:r>
              <a:rPr lang="zh-TW" altLang="en-US" sz="2000" b="1" dirty="0">
                <a:solidFill>
                  <a:srgbClr val="FF0000"/>
                </a:solidFill>
              </a:rPr>
              <a:t>結束</a:t>
            </a:r>
            <a:r>
              <a:rPr lang="zh-TW" altLang="en-US" sz="2000" dirty="0"/>
              <a:t>：父程序等待後，可使子程序所佔用的資源釋放還給系統。</a:t>
            </a:r>
            <a:endParaRPr lang="en-US" altLang="zh-TW" sz="2000" dirty="0"/>
          </a:p>
          <a:p>
            <a:pPr lvl="2" algn="just">
              <a:lnSpc>
                <a:spcPct val="150000"/>
              </a:lnSpc>
            </a:pPr>
            <a:r>
              <a:rPr lang="zh-TW" altLang="en-US" sz="2200" dirty="0"/>
              <a:t>若父程序沒有等帶子程序，子程序會變成殭屍程序</a:t>
            </a:r>
            <a:r>
              <a:rPr lang="en-US" altLang="zh-TW" sz="2200" dirty="0"/>
              <a:t>(</a:t>
            </a:r>
            <a:r>
              <a:rPr lang="en-US" altLang="zh-TW" sz="2200" b="1" dirty="0">
                <a:solidFill>
                  <a:srgbClr val="FF0000"/>
                </a:solidFill>
              </a:rPr>
              <a:t>zombie process</a:t>
            </a:r>
            <a:r>
              <a:rPr lang="en-US" altLang="zh-TW" sz="2200" dirty="0"/>
              <a:t>)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子程序收到號誌後</a:t>
            </a:r>
            <a:r>
              <a:rPr lang="zh-TW" altLang="en-US" sz="2000" b="1" dirty="0">
                <a:solidFill>
                  <a:srgbClr val="FF0000"/>
                </a:solidFill>
              </a:rPr>
              <a:t>暫停</a:t>
            </a:r>
            <a:r>
              <a:rPr lang="zh-TW" altLang="en-US" sz="2000" dirty="0"/>
              <a:t>運行 </a:t>
            </a:r>
            <a:r>
              <a:rPr lang="en-US" altLang="zh-TW" sz="2000" dirty="0"/>
              <a:t>(stopped)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lvl="1" algn="just">
              <a:lnSpc>
                <a:spcPct val="150000"/>
              </a:lnSpc>
            </a:pPr>
            <a:r>
              <a:rPr lang="zh-TW" altLang="en-US" sz="2000" dirty="0"/>
              <a:t>子程序收到號誌後</a:t>
            </a:r>
            <a:r>
              <a:rPr lang="zh-TW" altLang="en-US" sz="2000" b="1" dirty="0">
                <a:solidFill>
                  <a:srgbClr val="FF0000"/>
                </a:solidFill>
              </a:rPr>
              <a:t>恢復</a:t>
            </a:r>
            <a:r>
              <a:rPr lang="zh-TW" altLang="en-US" sz="2000" dirty="0"/>
              <a:t>運行 </a:t>
            </a:r>
            <a:r>
              <a:rPr lang="en-US" altLang="zh-TW" sz="2000" dirty="0"/>
              <a:t>(resumed)</a:t>
            </a:r>
            <a:r>
              <a:rPr lang="zh-TW" altLang="en-US" sz="2000" dirty="0"/>
              <a:t>。</a:t>
            </a:r>
            <a:endParaRPr kumimoji="1" lang="en-US" altLang="zh-TW" sz="2000" dirty="0"/>
          </a:p>
          <a:p>
            <a:pPr lvl="1" algn="just">
              <a:lnSpc>
                <a:spcPct val="150000"/>
              </a:lnSpc>
            </a:pPr>
            <a:endParaRPr kumimoji="1" lang="en-US" altLang="zh-TW" sz="2000" dirty="0"/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/>
              <a:t>號誌（</a:t>
            </a:r>
            <a:r>
              <a:rPr kumimoji="1" lang="en-US" altLang="zh-CN" sz="2000" dirty="0" err="1"/>
              <a:t>singnal</a:t>
            </a:r>
            <a:r>
              <a:rPr kumimoji="1" lang="zh-CN" altLang="en-US" sz="2000" dirty="0"/>
              <a:t>）將在下個章節介紹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6092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24A84-8D32-C84F-A511-AB404ABE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wait &amp; </a:t>
            </a:r>
            <a:r>
              <a:rPr kumimoji="1" lang="en-US" altLang="zh-TW" dirty="0" err="1"/>
              <a:t>waitpid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7057C-154C-074C-B6DC-522996CD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sz="2400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4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sz="2400" dirty="0" err="1">
                <a:solidFill>
                  <a:srgbClr val="D12F1B"/>
                </a:solidFill>
                <a:latin typeface="Menlo" panose="020B0609030804020204" pitchFamily="49" charset="0"/>
              </a:rPr>
              <a:t>wait.h</a:t>
            </a:r>
            <a:r>
              <a:rPr lang="en-US" altLang="zh-TW" sz="24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wait(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4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options);</a:t>
            </a:r>
          </a:p>
          <a:p>
            <a:endParaRPr lang="en-US" altLang="zh-TW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回傳值：</a:t>
            </a:r>
            <a:endParaRPr lang="en-US" altLang="zh-CN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zh-CN" altLang="en-US" dirty="0"/>
              <a:t>「大致上」成功傳回該</a:t>
            </a:r>
            <a:r>
              <a:rPr lang="en-US" altLang="zh-CN" dirty="0"/>
              <a:t>child</a:t>
            </a:r>
            <a:r>
              <a:rPr lang="zh-CN" altLang="en-US" dirty="0"/>
              <a:t>的</a:t>
            </a:r>
            <a:r>
              <a:rPr lang="en-US" altLang="zh-CN" dirty="0" err="1"/>
              <a:t>pid</a:t>
            </a:r>
            <a:r>
              <a:rPr lang="zh-CN" altLang="en-US" dirty="0"/>
              <a:t>，失敗的話回傳</a:t>
            </a:r>
            <a:r>
              <a:rPr lang="en-US" altLang="zh-CN" dirty="0"/>
              <a:t>-1</a:t>
            </a:r>
          </a:p>
          <a:p>
            <a:pPr lvl="1"/>
            <a:r>
              <a:rPr lang="zh-CN" altLang="en-US" dirty="0"/>
              <a:t>詳細的部分請看</a:t>
            </a:r>
            <a:r>
              <a:rPr lang="en-US" altLang="zh-CN" dirty="0"/>
              <a:t>man 2 wait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301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C5994-27F0-3C4D-966A-C1B3E986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wait(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4800" b="1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altLang="zh-TW" sz="4800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5B0B30-83ED-F442-AC60-72EF145D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TW" altLang="en-US" dirty="0"/>
              <a:t>檢查子程序狀態可使用表中的</a:t>
            </a:r>
            <a:r>
              <a:rPr lang="en-US" altLang="zh-TW" dirty="0"/>
              <a:t>macro</a:t>
            </a:r>
            <a:r>
              <a:rPr lang="zh-TW" altLang="en-US" dirty="0"/>
              <a:t>。號誌（</a:t>
            </a:r>
            <a:r>
              <a:rPr lang="en-US" altLang="zh-TW" dirty="0"/>
              <a:t>signal</a:t>
            </a:r>
            <a:r>
              <a:rPr lang="zh-TW" altLang="en-US" dirty="0"/>
              <a:t>）下一節介紹。</a:t>
            </a:r>
          </a:p>
          <a:p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BF593FC-DE67-7740-90B8-3C5450293358}"/>
              </a:ext>
            </a:extLst>
          </p:cNvPr>
          <p:cNvGraphicFramePr>
            <a:graphicFrameLocks/>
          </p:cNvGraphicFramePr>
          <p:nvPr/>
        </p:nvGraphicFramePr>
        <p:xfrm>
          <a:off x="1127954" y="2459718"/>
          <a:ext cx="9508295" cy="415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MACRO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描述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EXITED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，若子程序正常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結束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WEXIT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STATU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結束狀態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(exit 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SIGNALED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被號誌終止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TERMSIG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子程序被號誌終止的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號誌編號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(signal number)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COREDUMP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，若子程序有產生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CORE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檔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STOPPED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被號誌暫停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7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STOPSIG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子程序被號誌暫停的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號誌編號 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(signal number)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2836"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WIF</a:t>
                      </a:r>
                      <a:r>
                        <a:rPr lang="en-US" altLang="zh-TW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CONTINUED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(status)</a:t>
                      </a:r>
                      <a:endParaRPr lang="zh-TW" altLang="en-US" sz="2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100005" marR="100005" marT="50003" marB="50003"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TRUE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，若子程序收到</a:t>
                      </a:r>
                      <a:r>
                        <a:rPr lang="en-US" altLang="zh-TW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SIGCONT</a:t>
                      </a:r>
                      <a:r>
                        <a:rPr lang="zh-TW" altLang="en-US" sz="2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號誌而</a:t>
                      </a:r>
                      <a:r>
                        <a:rPr lang="zh-TW" altLang="en-US" sz="2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恢復運行</a:t>
                      </a:r>
                    </a:p>
                  </a:txBody>
                  <a:tcPr marL="100005" marR="100005" marT="50003" marB="5000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97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5B0B5-0152-8949-9ADD-9827BD7C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opt)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5D00CB7-334A-CC44-B549-E25F203C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TW" dirty="0"/>
              <a:t>The value of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can be</a:t>
            </a:r>
            <a:r>
              <a:rPr kumimoji="1" lang="zh-TW" altLang="en-US" dirty="0"/>
              <a:t>：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4BFF105-E294-334D-83F1-10E3F4FB7A8B}"/>
              </a:ext>
            </a:extLst>
          </p:cNvPr>
          <p:cNvGraphicFramePr>
            <a:graphicFrameLocks/>
          </p:cNvGraphicFramePr>
          <p:nvPr/>
        </p:nvGraphicFramePr>
        <p:xfrm>
          <a:off x="870284" y="2490537"/>
          <a:ext cx="10515600" cy="39102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1988111450"/>
                    </a:ext>
                  </a:extLst>
                </a:gridCol>
                <a:gridCol w="9671050">
                  <a:extLst>
                    <a:ext uri="{9D8B030D-6E8A-4147-A177-3AD203B41FA5}">
                      <a16:colId xmlns:a16="http://schemas.microsoft.com/office/drawing/2014/main" val="3981596772"/>
                    </a:ext>
                  </a:extLst>
                </a:gridCol>
              </a:tblGrid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&lt; -1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任意一個</a:t>
                      </a:r>
                      <a:r>
                        <a:rPr lang="en-US" altLang="zh-CN" sz="2800" dirty="0"/>
                        <a:t>group id</a:t>
                      </a:r>
                      <a:r>
                        <a:rPr lang="zh-CN" altLang="en-US" sz="2800" dirty="0"/>
                        <a:t>為</a:t>
                      </a:r>
                      <a:r>
                        <a:rPr lang="en-US" altLang="zh-CN" sz="2800" dirty="0"/>
                        <a:t>|</a:t>
                      </a:r>
                      <a:r>
                        <a:rPr lang="en-US" altLang="zh-CN" sz="2800" dirty="0" err="1"/>
                        <a:t>pid</a:t>
                      </a:r>
                      <a:r>
                        <a:rPr lang="en-US" altLang="zh-CN" sz="2800" dirty="0"/>
                        <a:t>|</a:t>
                      </a:r>
                      <a:r>
                        <a:rPr lang="zh-CN" altLang="en-US" sz="2800" dirty="0"/>
                        <a:t>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zh-TW" altLang="en-US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201103"/>
                  </a:ext>
                </a:extLst>
              </a:tr>
              <a:tr h="604314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-1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任意的一個</a:t>
                      </a:r>
                      <a:r>
                        <a:rPr lang="en-US" altLang="zh-CN" sz="2800" dirty="0"/>
                        <a:t>child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65876"/>
                  </a:ext>
                </a:extLst>
              </a:tr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任意一個跟自己的</a:t>
                      </a:r>
                      <a:r>
                        <a:rPr lang="en-US" altLang="zh-CN" sz="2800" dirty="0"/>
                        <a:t>group id</a:t>
                      </a:r>
                      <a:r>
                        <a:rPr lang="zh-CN" altLang="en-US" sz="2800" dirty="0"/>
                        <a:t>一樣的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220482"/>
                  </a:ext>
                </a:extLst>
              </a:tr>
              <a:tr h="1101983">
                <a:tc>
                  <a:txBody>
                    <a:bodyPr/>
                    <a:lstStyle/>
                    <a:p>
                      <a:r>
                        <a:rPr lang="en-US" altLang="zh-TW" sz="2800" b="0" i="0" dirty="0">
                          <a:ea typeface="Microsoft YaHei Light" panose="020B0502040204020203" pitchFamily="34" charset="-122"/>
                        </a:rPr>
                        <a:t>&gt; 0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等</a:t>
                      </a:r>
                      <a:r>
                        <a:rPr lang="en-US" altLang="zh-CN" sz="2800" dirty="0"/>
                        <a:t>process ID</a:t>
                      </a:r>
                      <a:r>
                        <a:rPr lang="zh-CN" altLang="en-US" sz="2800" dirty="0"/>
                        <a:t>為</a:t>
                      </a:r>
                      <a:r>
                        <a:rPr lang="en-US" altLang="zh-CN" sz="2800" dirty="0" err="1"/>
                        <a:t>pid</a:t>
                      </a:r>
                      <a:r>
                        <a:rPr lang="zh-CN" altLang="en-US" sz="2800" dirty="0"/>
                        <a:t>的</a:t>
                      </a:r>
                      <a:r>
                        <a:rPr lang="en-US" altLang="zh-CN" sz="2800" dirty="0"/>
                        <a:t>child</a:t>
                      </a:r>
                      <a:r>
                        <a:rPr lang="zh-CN" altLang="en-US" sz="2800" dirty="0"/>
                        <a:t>結束</a:t>
                      </a:r>
                      <a:endParaRPr lang="en-US" altLang="zh-TW" sz="2800" b="0" i="0" dirty="0"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404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5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0FD04-3263-004D-BF7B-1AC184AA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Process group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933FBB-72AA-6A44-ABD8-05F91FF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9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ls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sp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-R |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egrep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"\\.c$" |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wc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-l</a:t>
            </a: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335</a:t>
            </a:r>
          </a:p>
          <a:p>
            <a:pPr marL="0" indent="0">
              <a:buNone/>
            </a:pPr>
            <a:r>
              <a:rPr kumimoji="1" lang="en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共有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ls,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egrep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三個程式一起完成工作，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將這三個程式設成同一個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 group*/</a:t>
            </a:r>
            <a:endParaRPr kumimoji="1" lang="en" altLang="zh-TW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B86C69-A9F1-0648-82B9-00D0823C30B8}"/>
              </a:ext>
            </a:extLst>
          </p:cNvPr>
          <p:cNvSpPr txBox="1"/>
          <p:nvPr/>
        </p:nvSpPr>
        <p:spPr>
          <a:xfrm>
            <a:off x="838200" y="4661941"/>
            <a:ext cx="10515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dirty="0">
                <a:solidFill>
                  <a:srgbClr val="78492A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#include 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&lt;sys/</a:t>
            </a:r>
            <a:r>
              <a:rPr lang="en" altLang="zh-TW" sz="2400" dirty="0" err="1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types.h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&gt;</a:t>
            </a:r>
          </a:p>
          <a:p>
            <a:r>
              <a:rPr lang="en" altLang="zh-TW" sz="2400" dirty="0">
                <a:solidFill>
                  <a:srgbClr val="78492A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#include 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&lt;</a:t>
            </a:r>
            <a:r>
              <a:rPr lang="en" altLang="zh-TW" sz="2400" dirty="0" err="1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unistd.h</a:t>
            </a:r>
            <a:r>
              <a:rPr lang="en" altLang="zh-TW" sz="2400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&gt;</a:t>
            </a:r>
          </a:p>
          <a:p>
            <a:r>
              <a:rPr lang="en" altLang="zh-TW" sz="2400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setpgid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getpgid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pid_t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/*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設定</a:t>
            </a:r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 group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</a:t>
            </a:r>
            <a:r>
              <a:rPr lang="zh-TW" altLang="en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zh-TW" altLang="en-US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請自行查閱*</a:t>
            </a:r>
            <a:r>
              <a:rPr lang="en-US" altLang="zh-TW" sz="2400" dirty="0">
                <a:solidFill>
                  <a:srgbClr val="0084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1343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9FA2A-5E6C-DA4B-8E79-0A5ED59F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opt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ABD45-A28A-9E4E-A4E7-4D6CCCDC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TW" dirty="0"/>
              <a:t>The value of options is an OR of zero or more of the following constants:</a:t>
            </a:r>
          </a:p>
          <a:p>
            <a:pPr marL="0" indent="0">
              <a:buNone/>
            </a:pPr>
            <a:r>
              <a:rPr kumimoji="1" lang="zh-CN" altLang="en-US" dirty="0"/>
              <a:t>簡單來說，就是當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還未結束時，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想要知道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的狀態</a:t>
            </a:r>
            <a:endParaRPr kumimoji="1"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AE4B7D-0841-684B-A95D-F9BB89523ED0}"/>
              </a:ext>
            </a:extLst>
          </p:cNvPr>
          <p:cNvGraphicFramePr>
            <a:graphicFrameLocks noGrp="1"/>
          </p:cNvGraphicFramePr>
          <p:nvPr/>
        </p:nvGraphicFramePr>
        <p:xfrm>
          <a:off x="950495" y="3486149"/>
          <a:ext cx="10403305" cy="2948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84473">
                  <a:extLst>
                    <a:ext uri="{9D8B030D-6E8A-4147-A177-3AD203B41FA5}">
                      <a16:colId xmlns:a16="http://schemas.microsoft.com/office/drawing/2014/main" val="802163160"/>
                    </a:ext>
                  </a:extLst>
                </a:gridCol>
                <a:gridCol w="7918832">
                  <a:extLst>
                    <a:ext uri="{9D8B030D-6E8A-4147-A177-3AD203B41FA5}">
                      <a16:colId xmlns:a16="http://schemas.microsoft.com/office/drawing/2014/main" val="2287440472"/>
                    </a:ext>
                  </a:extLst>
                </a:gridCol>
              </a:tblGrid>
              <a:tr h="879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WNOHANG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return immediately if no child has exited.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557153"/>
                  </a:ext>
                </a:extLst>
              </a:tr>
              <a:tr h="879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WUNTRACED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also  return  if a child has stopped (but not traced via </a:t>
                      </a:r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ptrace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(2)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，簡單來說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被</a:t>
                      </a:r>
                      <a:r>
                        <a:rPr lang="en-US" altLang="zh-TW" sz="24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ptrace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就是被</a:t>
                      </a:r>
                      <a:r>
                        <a:rPr lang="en-US" altLang="zh-CN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debug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895951"/>
                  </a:ext>
                </a:extLst>
              </a:tr>
              <a:tr h="1008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</a:rPr>
                        <a:t>WCONTINUED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also return if a stopped child has been resumed by delivery of SIGCONT.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 </a:t>
                      </a:r>
                      <a:endParaRPr lang="en-US" altLang="zh-TW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（</a:t>
                      </a:r>
                      <a:r>
                        <a:rPr lang="en-US" altLang="zh-TW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SIGCONT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是</a:t>
                      </a:r>
                      <a:r>
                        <a:rPr lang="en-US" altLang="zh-CN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signal</a:t>
                      </a:r>
                      <a:r>
                        <a:rPr lang="zh-CN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，下個章節介紹</a:t>
                      </a:r>
                      <a:r>
                        <a:rPr lang="zh-TW" altLang="en-US" sz="24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）</a:t>
                      </a:r>
                      <a:endParaRPr lang="en-US" altLang="zh-TW" sz="24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76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75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2044B-56F4-9C43-9135-B942F727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</a:t>
            </a:r>
            <a:r>
              <a:rPr kumimoji="1" lang="zh-CN" altLang="en-US" dirty="0"/>
              <a:t>的屬性繼承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08A4D-87D8-7D4A-BE43-57276CDA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繼承分為</a:t>
            </a:r>
            <a:r>
              <a:rPr kumimoji="1" lang="en-US" altLang="zh-CN" dirty="0"/>
              <a:t>『</a:t>
            </a:r>
            <a:r>
              <a:rPr kumimoji="1" lang="zh-CN" altLang="en-US" dirty="0"/>
              <a:t>顯性的</a:t>
            </a:r>
            <a:r>
              <a:rPr kumimoji="1" lang="en-US" altLang="zh-CN" dirty="0"/>
              <a:t>』</a:t>
            </a:r>
            <a:r>
              <a:rPr kumimoji="1" lang="zh-CN" altLang="en-US" dirty="0"/>
              <a:t>與</a:t>
            </a:r>
            <a:r>
              <a:rPr kumimoji="1" lang="en-US" altLang="zh-CN" dirty="0"/>
              <a:t>『</a:t>
            </a:r>
            <a:r>
              <a:rPr kumimoji="1" lang="zh-CN" altLang="en-US" dirty="0"/>
              <a:t>隱性的</a:t>
            </a:r>
            <a:r>
              <a:rPr kumimoji="1" lang="en-US" altLang="zh-CN" dirty="0"/>
              <a:t>』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顯性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隱性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fork</a:t>
            </a:r>
            <a:r>
              <a:rPr kumimoji="1" lang="zh-CN" altLang="en-US" dirty="0"/>
              <a:t>下的繼承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execv</a:t>
            </a:r>
            <a:r>
              <a:rPr kumimoji="1" lang="zh-CN" altLang="en-US" dirty="0"/>
              <a:t>下的繼承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51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85582-68B1-2B42-8C0D-8CAF1726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wait.c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94637-6D37-3C46-9292-227642FB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[]) {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w;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{        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 Code executed by child */</a:t>
            </a:r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"Child PID is %</a:t>
            </a:r>
            <a:r>
              <a:rPr lang="en-US" altLang="zh-TW" sz="2000" dirty="0" err="1">
                <a:solidFill>
                  <a:srgbClr val="D12F1B"/>
                </a:solidFill>
                <a:latin typeface="Menlo" panose="020B0609030804020204" pitchFamily="49" charset="0"/>
              </a:rPr>
              <a:t>ld</a:t>
            </a:r>
            <a:r>
              <a:rPr lang="en-US" altLang="zh-TW" sz="2000" dirty="0">
                <a:solidFill>
                  <a:srgbClr val="D12F1B"/>
                </a:solidFill>
                <a:latin typeface="Menlo" panose="020B0609030804020204" pitchFamily="49" charset="0"/>
              </a:rPr>
              <a:t>\n"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getpid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());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    pause();                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 Wait for signals */</a:t>
            </a:r>
            <a:endParaRPr lang="en-US" altLang="zh-TW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36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E723B-3CE3-1047-862D-34D0C1EF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365125"/>
            <a:ext cx="11766884" cy="6288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{                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 Code executed by parent */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do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 =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waitpid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WUNTRACED | WCONTINUED);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(WIFEXITED(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exited, status=%d\n"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WEXITSTATUS(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(WIFSIGNALED(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killed by signal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WTERMSIG(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(WIFSTOPPED(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stopped by signal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WSTOPSIG(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(WIFCONTINUED(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child is continued\n"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(!WIFEXITED(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&amp;&amp; !WIFSIGNALED(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當子行程沒有結束並且沒有被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終止*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"Parent: bye bye\n"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exit(EXIT_SUCCESS);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567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3E3BCA-D042-4B49-9D20-E3C5A824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pause()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BB658-28CC-444C-A8EE-EFD0DC4E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pause(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用途：讓行程一直睡覺，直到遇到終止號誌（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signal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），或者遇到可以處理的號誌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91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AE8EEB-8ED2-E943-B645-A9ABB4C9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1CBDEF-AB2B-E04E-BD0F-6C2B2CD28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$ ./wait 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Child PID is 9006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stopped by signal 19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continued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child is killed by signal 15</a:t>
            </a:r>
          </a:p>
          <a:p>
            <a:pPr marL="0" indent="0">
              <a:buNone/>
            </a:pPr>
            <a:r>
              <a:rPr lang="en-US" altLang="zh-TW" dirty="0">
                <a:ea typeface="Microsoft YaHei Light" panose="020B0502040204020203" pitchFamily="34" charset="-122"/>
              </a:rPr>
              <a:t>Parent: bye bye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D8E868-F0FB-434E-B875-69EEE3BC49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-STOP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-STOP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-CONT 9006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kill -TERM 9006</a:t>
            </a:r>
          </a:p>
        </p:txBody>
      </p:sp>
    </p:spTree>
    <p:extLst>
      <p:ext uri="{BB962C8B-B14F-4D97-AF65-F5344CB8AC3E}">
        <p14:creationId xmlns:p14="http://schemas.microsoft.com/office/powerpoint/2010/main" val="111460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www.clker.com/cliparts/Q/X/I/I/L/o/twin-boys-hi.png">
            <a:extLst>
              <a:ext uri="{FF2B5EF4-FFF2-40B4-BE49-F238E27FC236}">
                <a16:creationId xmlns:a16="http://schemas.microsoft.com/office/drawing/2014/main" id="{C747FD52-61C7-6940-87E0-9D399823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88" y="307731"/>
            <a:ext cx="407922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clker.com/cliparts/O/R/3/y/7/4/twin2-hi.png">
            <a:extLst>
              <a:ext uri="{FF2B5EF4-FFF2-40B4-BE49-F238E27FC236}">
                <a16:creationId xmlns:a16="http://schemas.microsoft.com/office/drawing/2014/main" id="{F7F955AB-7BF8-B44A-B01B-9CE877A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391" y="307731"/>
            <a:ext cx="407922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6CF2A2C-B572-0D44-9D29-7F711CBE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5400" dirty="0" err="1">
                <a:solidFill>
                  <a:srgbClr val="FFFFFF"/>
                </a:solidFill>
                <a:latin typeface="+mj-lt"/>
              </a:rPr>
              <a:t>execve</a:t>
            </a:r>
            <a:r>
              <a:rPr kumimoji="1" lang="en-US" altLang="zh-TW" sz="5400" dirty="0">
                <a:solidFill>
                  <a:srgbClr val="FFFFFF"/>
                </a:solidFill>
                <a:latin typeface="+mj-lt"/>
              </a:rPr>
              <a:t>() functions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A6ADAB-8AD5-5942-B3F9-0DF43DB2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kumimoji="1" lang="en-US" altLang="zh-TW" sz="2000" dirty="0">
              <a:solidFill>
                <a:srgbClr val="FFB14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2521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ACD2833-E215-084F-9519-920F77DAA361}"/>
              </a:ext>
            </a:extLst>
          </p:cNvPr>
          <p:cNvSpPr/>
          <p:nvPr/>
        </p:nvSpPr>
        <p:spPr>
          <a:xfrm>
            <a:off x="8045456" y="3496478"/>
            <a:ext cx="1422400" cy="2566281"/>
          </a:xfrm>
          <a:prstGeom prst="rect">
            <a:avLst/>
          </a:prstGeom>
          <a:solidFill>
            <a:srgbClr val="95FF8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ls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E45944-A9E6-7D45-AAA4-A901A6270214}"/>
              </a:ext>
            </a:extLst>
          </p:cNvPr>
          <p:cNvSpPr/>
          <p:nvPr/>
        </p:nvSpPr>
        <p:spPr>
          <a:xfrm>
            <a:off x="8045456" y="1690687"/>
            <a:ext cx="1422400" cy="14856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bash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862D9F-BEFF-B447-83E1-3CF99EDE813D}"/>
              </a:ext>
            </a:extLst>
          </p:cNvPr>
          <p:cNvSpPr/>
          <p:nvPr/>
        </p:nvSpPr>
        <p:spPr>
          <a:xfrm>
            <a:off x="6030493" y="1165497"/>
            <a:ext cx="1422400" cy="51727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kumimoji="1" lang="en-US" altLang="zh-TW" dirty="0">
                <a:solidFill>
                  <a:schemeClr val="tx1"/>
                </a:solidFill>
                <a:ea typeface="Microsoft YaHei Light" panose="020B0502040204020203" pitchFamily="34" charset="-122"/>
              </a:rPr>
              <a:t>bash</a:t>
            </a:r>
            <a:endParaRPr kumimoji="1" lang="zh-TW" altLang="en-US" dirty="0">
              <a:solidFill>
                <a:schemeClr val="tx1"/>
              </a:solidFill>
              <a:ea typeface="Microsoft YaHei Light" panose="020B0502040204020203" pitchFamily="34" charset="-122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637D35-FAF2-0A4A-9965-B3CEE0E474AD}"/>
              </a:ext>
            </a:extLst>
          </p:cNvPr>
          <p:cNvCxnSpPr>
            <a:stCxn id="8" idx="6"/>
          </p:cNvCxnSpPr>
          <p:nvPr/>
        </p:nvCxnSpPr>
        <p:spPr>
          <a:xfrm flipV="1">
            <a:off x="6885933" y="2595145"/>
            <a:ext cx="159566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259BEC7-B0B4-7D40-ADBD-F38D634D6BC7}"/>
              </a:ext>
            </a:extLst>
          </p:cNvPr>
          <p:cNvCxnSpPr>
            <a:cxnSpLocks/>
          </p:cNvCxnSpPr>
          <p:nvPr/>
        </p:nvCxnSpPr>
        <p:spPr>
          <a:xfrm>
            <a:off x="8481595" y="2588280"/>
            <a:ext cx="0" cy="346761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0970E4F-ECE2-A340-866F-6D5F5D1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fork() +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49325CB-4FB5-AE4D-A2D4-E90C10C99130}"/>
              </a:ext>
            </a:extLst>
          </p:cNvPr>
          <p:cNvCxnSpPr>
            <a:cxnSpLocks/>
          </p:cNvCxnSpPr>
          <p:nvPr/>
        </p:nvCxnSpPr>
        <p:spPr>
          <a:xfrm>
            <a:off x="6741695" y="1269583"/>
            <a:ext cx="0" cy="190675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876E0D-B8A2-4844-ABAA-298678E1C5B9}"/>
              </a:ext>
            </a:extLst>
          </p:cNvPr>
          <p:cNvSpPr txBox="1"/>
          <p:nvPr/>
        </p:nvSpPr>
        <p:spPr>
          <a:xfrm>
            <a:off x="6235786" y="604886"/>
            <a:ext cx="101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parent</a:t>
            </a:r>
          </a:p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78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8D092A5-4265-BD4E-96A0-53C1C9F57012}"/>
              </a:ext>
            </a:extLst>
          </p:cNvPr>
          <p:cNvSpPr/>
          <p:nvPr/>
        </p:nvSpPr>
        <p:spPr>
          <a:xfrm>
            <a:off x="6597456" y="2450907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F19BA9-CDE1-F841-A195-75519CB0CF83}"/>
              </a:ext>
            </a:extLst>
          </p:cNvPr>
          <p:cNvSpPr txBox="1"/>
          <p:nvPr/>
        </p:nvSpPr>
        <p:spPr>
          <a:xfrm>
            <a:off x="8045456" y="1757283"/>
            <a:ext cx="13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D16EB6F-A92B-E941-89A0-C2DBB4BB5019}"/>
              </a:ext>
            </a:extLst>
          </p:cNvPr>
          <p:cNvSpPr/>
          <p:nvPr/>
        </p:nvSpPr>
        <p:spPr>
          <a:xfrm>
            <a:off x="8335693" y="3157956"/>
            <a:ext cx="288477" cy="288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D87430-8923-064B-BE6E-6BFA0D532313}"/>
              </a:ext>
            </a:extLst>
          </p:cNvPr>
          <p:cNvSpPr txBox="1"/>
          <p:nvPr/>
        </p:nvSpPr>
        <p:spPr>
          <a:xfrm>
            <a:off x="4889533" y="2268019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ret=fork()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if (ret!=0)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wait()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8E8727B-81AD-A24A-9400-41ECCB129A11}"/>
              </a:ext>
            </a:extLst>
          </p:cNvPr>
          <p:cNvSpPr txBox="1"/>
          <p:nvPr/>
        </p:nvSpPr>
        <p:spPr>
          <a:xfrm>
            <a:off x="8016713" y="3539231"/>
            <a:ext cx="13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</a:p>
          <a:p>
            <a:pPr algn="r"/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98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5349D0-683A-9C42-AF69-6535B1404827}"/>
              </a:ext>
            </a:extLst>
          </p:cNvPr>
          <p:cNvSpPr txBox="1"/>
          <p:nvPr/>
        </p:nvSpPr>
        <p:spPr>
          <a:xfrm>
            <a:off x="9652872" y="2979028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if(ret == 0)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execv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(“ls”);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BBC44E2-DF04-4D49-8E0E-274CE42EA44B}"/>
              </a:ext>
            </a:extLst>
          </p:cNvPr>
          <p:cNvCxnSpPr>
            <a:stCxn id="4" idx="1"/>
            <a:endCxn id="17" idx="6"/>
          </p:cNvCxnSpPr>
          <p:nvPr/>
        </p:nvCxnSpPr>
        <p:spPr>
          <a:xfrm flipH="1">
            <a:off x="8624170" y="3302194"/>
            <a:ext cx="1028702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979D48C-1BF1-1D49-B61D-27FA21D5E677}"/>
              </a:ext>
            </a:extLst>
          </p:cNvPr>
          <p:cNvCxnSpPr/>
          <p:nvPr/>
        </p:nvCxnSpPr>
        <p:spPr>
          <a:xfrm>
            <a:off x="6741693" y="3157956"/>
            <a:ext cx="0" cy="280970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3E9A7164-E035-D743-84CD-5F07851D7030}"/>
              </a:ext>
            </a:extLst>
          </p:cNvPr>
          <p:cNvCxnSpPr>
            <a:cxnSpLocks/>
          </p:cNvCxnSpPr>
          <p:nvPr/>
        </p:nvCxnSpPr>
        <p:spPr>
          <a:xfrm>
            <a:off x="6741693" y="6051887"/>
            <a:ext cx="13212" cy="789166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5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9DFBA74-1DEB-6A41-A316-141143A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F24122-9625-5B45-AF9C-267370C55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600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extern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**environ;</a:t>
            </a:r>
            <a:endParaRPr lang="en-US" altLang="zh-TW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 (char  *) NULL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 (char  *) NULL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...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/*, (char *) NULL, char * 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[] */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*path,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execvpe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*file,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</p:txBody>
      </p:sp>
    </p:spTree>
    <p:extLst>
      <p:ext uri="{BB962C8B-B14F-4D97-AF65-F5344CB8AC3E}">
        <p14:creationId xmlns:p14="http://schemas.microsoft.com/office/powerpoint/2010/main" val="2883374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AC8CD-9469-E84E-B8AD-199AF09B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F1C443-65C0-FA43-8242-219582A06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execl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execlp</a:t>
            </a:r>
            <a:r>
              <a:rPr kumimoji="1" lang="en-US" altLang="zh-CN" dirty="0"/>
              <a:t>, and </a:t>
            </a:r>
            <a:r>
              <a:rPr kumimoji="1" lang="en-US" altLang="zh-CN" dirty="0" err="1"/>
              <a:t>execle</a:t>
            </a:r>
            <a:r>
              <a:rPr kumimoji="1" lang="zh-CN" altLang="en-US" dirty="0"/>
              <a:t>的第二個以後的參數是一群字串，</a:t>
            </a:r>
            <a:r>
              <a:rPr kumimoji="1" lang="zh-CN" altLang="en-US" b="1" dirty="0">
                <a:solidFill>
                  <a:srgbClr val="FF0000"/>
                </a:solidFill>
              </a:rPr>
              <a:t>「習慣上」</a:t>
            </a:r>
            <a:r>
              <a:rPr kumimoji="1" lang="zh-CN" altLang="en-US" dirty="0"/>
              <a:t>第一個字串是執行檔本身，最後一個參數必須是</a:t>
            </a:r>
            <a:r>
              <a:rPr kumimoji="1" lang="en-US" altLang="zh-CN" dirty="0"/>
              <a:t>(char*)NULL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execv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execvpe</a:t>
            </a:r>
            <a:r>
              <a:rPr kumimoji="1" lang="zh-CN" altLang="en-US" dirty="0"/>
              <a:t>的第二個參數是：字串陣列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execle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execvpe</a:t>
            </a:r>
            <a:r>
              <a:rPr kumimoji="1" lang="zh-CN" altLang="en-US" dirty="0"/>
              <a:t>環境變數放在</a:t>
            </a:r>
            <a:r>
              <a:rPr kumimoji="1" lang="en-US" altLang="zh-CN" dirty="0" err="1"/>
              <a:t>envp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失敗回傳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，錯誤訊息放在</a:t>
            </a:r>
            <a:r>
              <a:rPr kumimoji="1" lang="en-US" altLang="zh-CN" dirty="0" err="1"/>
              <a:t>errno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1737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57B3B0-1213-7C47-8FDF-A5BEFEFD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4BBDC-FC06-D942-933A-3C33DC96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The </a:t>
            </a:r>
            <a:r>
              <a:rPr lang="en-US" altLang="zh-TW" b="1" dirty="0" err="1"/>
              <a:t>execlp</a:t>
            </a:r>
            <a:r>
              <a:rPr lang="en-US" altLang="zh-TW" dirty="0"/>
              <a:t>(), </a:t>
            </a:r>
            <a:r>
              <a:rPr lang="en-US" altLang="zh-TW" b="1" dirty="0" err="1"/>
              <a:t>execvp</a:t>
            </a:r>
            <a:r>
              <a:rPr lang="en-US" altLang="zh-TW" dirty="0"/>
              <a:t>(), and </a:t>
            </a:r>
            <a:r>
              <a:rPr lang="en-US" altLang="zh-TW" b="1" dirty="0" err="1"/>
              <a:t>execvpe</a:t>
            </a:r>
            <a:r>
              <a:rPr lang="en-US" altLang="zh-TW" dirty="0"/>
              <a:t>() </a:t>
            </a:r>
            <a:r>
              <a:rPr lang="zh-CN" altLang="en-US" dirty="0"/>
              <a:t>如果執行檔的</a:t>
            </a:r>
            <a:r>
              <a:rPr lang="en-US" altLang="zh-CN" dirty="0"/>
              <a:t>path-name</a:t>
            </a:r>
            <a:r>
              <a:rPr lang="zh-CN" altLang="en-US" dirty="0"/>
              <a:t>沒有</a:t>
            </a:r>
            <a:r>
              <a:rPr lang="en-US" altLang="zh-CN" dirty="0"/>
              <a:t>“/”</a:t>
            </a:r>
            <a:r>
              <a:rPr lang="zh-CN" altLang="en-US" dirty="0"/>
              <a:t>那麼這幾個函數會依照</a:t>
            </a:r>
            <a:r>
              <a:rPr lang="en-US" altLang="zh-CN" dirty="0"/>
              <a:t>PATH</a:t>
            </a:r>
            <a:r>
              <a:rPr lang="zh-CN" altLang="en-US" dirty="0"/>
              <a:t>搜尋執行檔。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例如：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BF19D2-E3AA-4D45-8722-5F578C2515C2}"/>
              </a:ext>
            </a:extLst>
          </p:cNvPr>
          <p:cNvSpPr/>
          <p:nvPr/>
        </p:nvSpPr>
        <p:spPr>
          <a:xfrm>
            <a:off x="1155032" y="4367463"/>
            <a:ext cx="9974179" cy="1809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ea typeface="Microsoft YaHei Light" panose="020B0502040204020203" pitchFamily="34" charset="-122"/>
              </a:rPr>
              <a:t>$ echo $PATH</a:t>
            </a:r>
          </a:p>
          <a:p>
            <a:r>
              <a:rPr lang="en-US" altLang="zh-TW" sz="2800" dirty="0">
                <a:ea typeface="Microsoft YaHei Light" panose="020B0502040204020203" pitchFamily="34" charset="-122"/>
              </a:rPr>
              <a:t>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sbin</a:t>
            </a:r>
            <a:r>
              <a:rPr lang="en-US" altLang="zh-TW" sz="2800" dirty="0">
                <a:ea typeface="Microsoft YaHei Light" panose="020B0502040204020203" pitchFamily="34" charset="-122"/>
              </a:rPr>
              <a:t>:/bin:/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/games:/</a:t>
            </a:r>
            <a:r>
              <a:rPr lang="en-US" altLang="zh-TW" sz="2800" dirty="0" err="1">
                <a:ea typeface="Microsoft YaHei Light" panose="020B0502040204020203" pitchFamily="34" charset="-122"/>
              </a:rPr>
              <a:t>usr</a:t>
            </a:r>
            <a:r>
              <a:rPr lang="en-US" altLang="zh-TW" sz="2800" dirty="0">
                <a:ea typeface="Microsoft YaHei Light" panose="020B0502040204020203" pitchFamily="34" charset="-122"/>
              </a:rPr>
              <a:t>/local/games:/snap/bin</a:t>
            </a:r>
          </a:p>
        </p:txBody>
      </p:sp>
    </p:spTree>
    <p:extLst>
      <p:ext uri="{BB962C8B-B14F-4D97-AF65-F5344CB8AC3E}">
        <p14:creationId xmlns:p14="http://schemas.microsoft.com/office/powerpoint/2010/main" val="3671488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F3A4F-B715-6B44-94B7-788C8E18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execve</a:t>
            </a:r>
            <a:r>
              <a:rPr kumimoji="1" lang="en-US" altLang="zh-TW" dirty="0"/>
              <a:t>-family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6C1EC-B605-1E46-8BC9-3458A17C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表格整理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269A6C0-FAC8-024E-BC0A-891817CA88EB}"/>
              </a:ext>
            </a:extLst>
          </p:cNvPr>
          <p:cNvGraphicFramePr>
            <a:graphicFrameLocks/>
          </p:cNvGraphicFramePr>
          <p:nvPr/>
        </p:nvGraphicFramePr>
        <p:xfrm>
          <a:off x="1442745" y="2635420"/>
          <a:ext cx="9638338" cy="336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42085">
                <a:tc>
                  <a:txBody>
                    <a:bodyPr/>
                    <a:lstStyle/>
                    <a:p>
                      <a:pPr algn="ctr"/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list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vector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參考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PATH?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參考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environ?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YES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085">
                <a:tc>
                  <a:txBody>
                    <a:bodyPr/>
                    <a:lstStyle/>
                    <a:p>
                      <a:r>
                        <a:rPr lang="zh-TW" altLang="en-US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函數</a:t>
                      </a: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execlp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execle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execvp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execvpe</a:t>
                      </a:r>
                      <a:r>
                        <a:rPr lang="en-US" altLang="zh-TW" sz="20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()</a:t>
                      </a:r>
                      <a:endParaRPr lang="zh-TW" altLang="en-US" sz="20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96322" marR="96322" marT="48162" marB="4816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79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47ABC8-C968-E64C-89C5-A05BB36E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Program &amp; process</a:t>
            </a:r>
            <a:endParaRPr kumimoji="1" lang="zh-TW" altLang="en-US" dirty="0"/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A4DA0D5A-3BC5-0348-86EE-B43DED471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3935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85B5-679B-114E-8550-D8CC2694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84"/>
            <a:ext cx="10515600" cy="890338"/>
          </a:xfrm>
        </p:spPr>
        <p:txBody>
          <a:bodyPr/>
          <a:lstStyle/>
          <a:p>
            <a:r>
              <a:rPr kumimoji="1" lang="en-US" altLang="zh-TW" dirty="0" err="1"/>
              <a:t>myShell.c</a:t>
            </a:r>
            <a:r>
              <a:rPr kumimoji="1" lang="zh-TW" altLang="en-US" dirty="0"/>
              <a:t>（完整程式碼請直接看</a:t>
            </a:r>
            <a:r>
              <a:rPr kumimoji="1" lang="en-US" altLang="zh-TW" dirty="0"/>
              <a:t>.c</a:t>
            </a:r>
            <a:r>
              <a:rPr kumimoji="1" lang="zh-CN" altLang="en-US" dirty="0"/>
              <a:t>檔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5B0B1-0B59-F94C-AE75-3647C1E2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936"/>
            <a:ext cx="10515600" cy="55104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256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myShell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$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fgets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4096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stdin);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strcmp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"exit"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wait(&amp;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842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39A38-7983-084A-8B1C-008FA70B6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330"/>
            <a:ext cx="10515600" cy="59724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cmd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strtok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D12F1B"/>
                </a:solidFill>
                <a:latin typeface="Menlo" panose="020B0609030804020204" pitchFamily="49" charset="0"/>
              </a:rPr>
              <a:t>" \n"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++] =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sz="22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*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cmd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retPtr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strtok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2200" dirty="0">
                <a:solidFill>
                  <a:srgbClr val="D12F1B"/>
                </a:solidFill>
                <a:latin typeface="Menlo" panose="020B0609030804020204" pitchFamily="49" charset="0"/>
              </a:rPr>
              <a:t>" \n"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2200" dirty="0" err="1">
                <a:solidFill>
                  <a:srgbClr val="000000"/>
                </a:solidFill>
                <a:latin typeface="Menlo" panose="020B0609030804020204" pitchFamily="49" charset="0"/>
              </a:rPr>
              <a:t>idx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]=</a:t>
            </a:r>
            <a:r>
              <a:rPr lang="en-US" altLang="zh-TW" sz="22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altLang="zh-TW" sz="22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186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58DAC-32A7-034E-BD6D-EAAC4CA4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4091D4-6366-3544-98CE-07F48FB218D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./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*.c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ls: cannot access '*.c': No such file or directory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2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lh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4.1K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lh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--color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17K May 17 13:08 </a:t>
            </a: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-r-- 1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4.1K May 17 13:08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myShell.c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return value of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ls</a:t>
            </a:r>
            <a:r>
              <a:rPr lang="en-US" altLang="zh-TW" sz="2000" dirty="0">
                <a:solidFill>
                  <a:srgbClr val="C3372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0</a:t>
            </a:r>
            <a:endParaRPr lang="en-US" altLang="zh-TW" sz="2000" dirty="0">
              <a:solidFill>
                <a:srgbClr val="C3372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~/Dropbox/course/2018-sp/ch09&gt;&gt;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cd ~</a:t>
            </a:r>
            <a:endParaRPr lang="en-US" altLang="zh-TW" sz="2000" dirty="0">
              <a:solidFill>
                <a:srgbClr val="5230E1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34BC26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shiwulo@NUC</a:t>
            </a:r>
            <a:r>
              <a:rPr lang="en-US" altLang="zh-TW" sz="2000" dirty="0">
                <a:solidFill>
                  <a:srgbClr val="34BC26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:</a:t>
            </a:r>
            <a:r>
              <a:rPr lang="en-US" altLang="zh-TW" sz="2000" dirty="0">
                <a:solidFill>
                  <a:srgbClr val="5230E1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~&gt;&gt;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ggg</a:t>
            </a:r>
            <a:endParaRPr lang="en-US" altLang="zh-TW" sz="2000" dirty="0">
              <a:solidFill>
                <a:srgbClr val="34BC26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myShell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: No such file or directory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3372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return value of </a:t>
            </a:r>
            <a:r>
              <a:rPr lang="en-US" altLang="zh-TW" sz="2000" dirty="0" err="1">
                <a:solidFill>
                  <a:srgbClr val="AFAD24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ggg</a:t>
            </a:r>
            <a:r>
              <a:rPr lang="en-US" altLang="zh-TW" sz="2000" dirty="0">
                <a:solidFill>
                  <a:srgbClr val="C3372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is </a:t>
            </a:r>
            <a:r>
              <a:rPr lang="en-US" altLang="zh-TW" sz="2000" dirty="0">
                <a:solidFill>
                  <a:srgbClr val="AFAD24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254</a:t>
            </a:r>
            <a:endParaRPr lang="en-US" altLang="zh-TW" sz="2000" dirty="0">
              <a:solidFill>
                <a:srgbClr val="C33720"/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127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B5B91-19A0-2143-988F-D8E10519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System call -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08E26-E40A-374D-AFEE-7232F712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execve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*filename,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[],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envp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[]);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45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6B26E66-58BA-BD40-9629-90DEDE0E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kdbg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253202-C7A4-3243-8DE9-34182549C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20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7C62B-5165-1D46-BA0D-64658F73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使用校內網路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38503-36F6-1147-B4E8-22CDBAAFD1B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wget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-O 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etc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/apt/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source.list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http://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lonux.cs.ccu.edu.tw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/source.list.17.10</a:t>
            </a:r>
          </a:p>
          <a:p>
            <a:pPr marL="0" indent="0">
              <a:buNone/>
            </a:pPr>
            <a:endParaRPr kumimoji="1" lang="en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kumimoji="1" lang="en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apt install </a:t>
            </a:r>
            <a:r>
              <a:rPr kumimoji="1" lang="en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kdbg</a:t>
            </a:r>
            <a:endParaRPr kumimoji="1" lang="en" altLang="zh-TW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003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489A6F3-A229-0046-A087-0F8517F4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vfork</a:t>
            </a:r>
            <a:r>
              <a:rPr kumimoji="1" lang="en-US" altLang="zh-TW" dirty="0"/>
              <a:t> &amp; </a:t>
            </a:r>
            <a:r>
              <a:rPr kumimoji="1" lang="en-US" altLang="zh-TW" dirty="0" err="1"/>
              <a:t>execve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2376342-E845-FC4E-A4BE-8E4F773D6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717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4EBC3B-5894-7240-BA65-28B53A3F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</a:t>
            </a:r>
            <a:r>
              <a:rPr kumimoji="1" lang="zh-CN" altLang="en-US" dirty="0"/>
              <a:t>建立行程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FAA6BF-7A88-0E44-AB26-9C3D7CFC3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BOOL WINAPI 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CreateProcess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LPCTSTR 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lpApplicationName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Inout_opt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 LPTSTR                </a:t>
            </a:r>
            <a:r>
              <a:rPr lang="en-US" altLang="zh-TW" sz="2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lpCommandLine</a:t>
            </a:r>
            <a:r>
              <a:rPr lang="en-US" altLang="zh-TW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LPSECURITY_ATTRIBUTES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lpProcessAttributes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LPSECURITY_ATTRIBUTES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lpThreadAttributes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BOOL   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bInheritHandles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DWORD  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dwCreationFlags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LPVOID  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lpEnvironment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In_opt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_    LPCTSTR       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lpCurrentDirectory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_In_        LPSTARTUPINFO         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lpStartupInfo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, _Out_       LPPROCESS_INFORMATION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lpProcessInformation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  <a:endParaRPr kumimoji="1" lang="zh-TW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56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7AC40-88A0-8845-BABC-733A7F91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Linux vs. Windows</a:t>
            </a:r>
            <a:r>
              <a:rPr kumimoji="1" lang="zh-TW" altLang="en-US" dirty="0"/>
              <a:t>：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於執行新的</a:t>
            </a:r>
            <a:r>
              <a:rPr kumimoji="1" lang="en-US" altLang="zh-TW" dirty="0"/>
              <a:t>program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97268-E9F8-7E40-B41B-ACC578BB6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CN" altLang="en-US" dirty="0"/>
              <a:t>要二個</a:t>
            </a:r>
            <a:r>
              <a:rPr kumimoji="1" lang="en-US" altLang="zh-CN" dirty="0"/>
              <a:t>system call</a:t>
            </a:r>
          </a:p>
          <a:p>
            <a:pPr lvl="1"/>
            <a:r>
              <a:rPr kumimoji="1" lang="en-US" altLang="zh-TW" dirty="0"/>
              <a:t>fork</a:t>
            </a:r>
            <a:r>
              <a:rPr kumimoji="1" lang="zh-CN" altLang="en-US" dirty="0"/>
              <a:t>產生行程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execve</a:t>
            </a:r>
            <a:r>
              <a:rPr kumimoji="1" lang="zh-CN" altLang="en-US" dirty="0"/>
              <a:t>將新的執行檔放到這個新的行程的記憶體空間</a:t>
            </a:r>
            <a:endParaRPr kumimoji="1" lang="en-US" altLang="zh-CN" dirty="0"/>
          </a:p>
          <a:p>
            <a:r>
              <a:rPr kumimoji="1" lang="en-US" altLang="zh-TW" dirty="0"/>
              <a:t>Windows</a:t>
            </a:r>
            <a:r>
              <a:rPr kumimoji="1" lang="zh-CN" altLang="en-US" dirty="0"/>
              <a:t>只需要一個</a:t>
            </a:r>
            <a:r>
              <a:rPr kumimoji="1" lang="en-US" altLang="zh-CN" dirty="0"/>
              <a:t>system call</a:t>
            </a:r>
          </a:p>
          <a:p>
            <a:pPr lvl="1"/>
            <a:r>
              <a:rPr kumimoji="1" lang="zh-CN" altLang="en-US" dirty="0"/>
              <a:t>即</a:t>
            </a:r>
            <a:r>
              <a:rPr kumimoji="1" lang="en-US" altLang="zh-CN" dirty="0" err="1"/>
              <a:t>CreateProcess</a:t>
            </a:r>
            <a:r>
              <a:rPr kumimoji="1" lang="en-US" altLang="zh-CN" dirty="0"/>
              <a:t>(..., filename,...)</a:t>
            </a:r>
          </a:p>
          <a:p>
            <a:r>
              <a:rPr kumimoji="1" lang="en-US" altLang="zh-TW" dirty="0"/>
              <a:t>Linux</a:t>
            </a:r>
            <a:r>
              <a:rPr kumimoji="1" lang="zh-CN" altLang="en-US" dirty="0"/>
              <a:t>的設計較適合用來設計</a:t>
            </a:r>
            <a:r>
              <a:rPr kumimoji="1" lang="en-US" altLang="zh-CN" dirty="0"/>
              <a:t>server</a:t>
            </a:r>
          </a:p>
          <a:p>
            <a:pPr lvl="1"/>
            <a:r>
              <a:rPr kumimoji="1" lang="en-US" altLang="zh-TW" dirty="0"/>
              <a:t>http, ftp, BBS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上述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在每一個使用者連線以後，都執行相同的執行檔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換言之，只要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就可以服務一個</a:t>
            </a:r>
            <a:r>
              <a:rPr kumimoji="1" lang="en-US" altLang="zh-CN" dirty="0"/>
              <a:t>client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978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E248-A05B-9445-A9DB-5D597CA5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 vs. </a:t>
            </a:r>
            <a:r>
              <a:rPr kumimoji="1" lang="en-US" altLang="zh-TW" dirty="0" err="1"/>
              <a:t>vfork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2231F-4CB2-7646-BF09-3582EB6A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stdlib.h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stdio.h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fork();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29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17856-806B-7040-A862-0B11FBAA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BF83AD-BCDD-6447-8DA8-9A3C3EBB5979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$ls /proc/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10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gdm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         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gdm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              0 May 16 15:09 1005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dr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xr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-x   9 root             root                0 May 16 15:09 1010</a:t>
            </a:r>
          </a:p>
          <a:p>
            <a:pPr marL="0" indent="0"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...</a:t>
            </a:r>
          </a:p>
          <a:p>
            <a:pPr marL="0" indent="0">
              <a:buNone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634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E248-A05B-9445-A9DB-5D597CA5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 vs. </a:t>
            </a:r>
            <a:r>
              <a:rPr kumimoji="1" lang="en-US" altLang="zh-TW" dirty="0" err="1"/>
              <a:t>vfork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2231F-4CB2-7646-BF09-3582EB6A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&lt;sys/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types.h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stdlib.h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stdio.h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1369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85947-FC22-934E-9AB5-2CCE5F5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BA8621-6406-7746-AC44-A2BCC1E19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manyFork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B5B20E-111D-6945-ADB2-DB91B23FF0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time ./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manyFork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100000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real 0m1.810s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user 0m0.073s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 0m1.612s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C67646F-E7A4-FB49-9570-67413A15D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manyVFork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16056E8-E17A-2544-A7B9-FE46E78DCE7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$time ./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manyVFork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100000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real 0m0.534s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user 0m0.005s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 0m0.404s</a:t>
            </a:r>
          </a:p>
        </p:txBody>
      </p:sp>
    </p:spTree>
    <p:extLst>
      <p:ext uri="{BB962C8B-B14F-4D97-AF65-F5344CB8AC3E}">
        <p14:creationId xmlns:p14="http://schemas.microsoft.com/office/powerpoint/2010/main" val="3916047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E3C58B3-C9F8-894C-B4DC-C7F9E444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C91B9B1-F31B-4541-A621-DDF0BBD9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5400" dirty="0"/>
              <a:t>“只有在</a:t>
            </a:r>
            <a:r>
              <a:rPr kumimoji="1" lang="en-US" altLang="zh-TW" sz="5400" dirty="0"/>
              <a:t>fork</a:t>
            </a:r>
            <a:r>
              <a:rPr kumimoji="1" lang="zh-CN" altLang="en-US" sz="5400" dirty="0"/>
              <a:t>後</a:t>
            </a:r>
            <a:r>
              <a:rPr kumimoji="1" lang="zh-CN" altLang="en-US" sz="5400" dirty="0">
                <a:solidFill>
                  <a:srgbClr val="C00000"/>
                </a:solidFill>
              </a:rPr>
              <a:t>馬上跟著</a:t>
            </a:r>
            <a:endParaRPr kumimoji="1" lang="en-US" altLang="zh-CN" sz="54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kumimoji="1" lang="en-US" altLang="zh-CN" sz="5400" dirty="0" err="1"/>
              <a:t>execve</a:t>
            </a:r>
            <a:r>
              <a:rPr kumimoji="1" lang="zh-CN" altLang="en-US" sz="5400" dirty="0"/>
              <a:t>時才用</a:t>
            </a:r>
            <a:r>
              <a:rPr kumimoji="1" lang="en-US" altLang="zh-CN" sz="5400" dirty="0" err="1"/>
              <a:t>vfork</a:t>
            </a:r>
            <a:r>
              <a:rPr kumimoji="1" lang="zh-TW" altLang="en-US" sz="5400" dirty="0"/>
              <a:t>”</a:t>
            </a:r>
            <a:endParaRPr kumimoji="1" lang="en-US" altLang="zh-TW" sz="5400" dirty="0"/>
          </a:p>
          <a:p>
            <a:pPr marL="0" indent="0" algn="ctr">
              <a:buNone/>
            </a:pPr>
            <a:r>
              <a:rPr kumimoji="1" lang="zh-CN" altLang="en-US" dirty="0"/>
              <a:t>否則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會改到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的資料，這通常是我們不樂見的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030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C8820-DB8E-464C-B842-F0108BCA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164375-9700-BC49-9FBE-28708B1D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zh-TW" sz="5400" dirty="0" err="1"/>
              <a:t>vfork</a:t>
            </a:r>
            <a:r>
              <a:rPr kumimoji="1" lang="zh-CN" altLang="en-US" sz="5400" dirty="0"/>
              <a:t>並不能完全取代</a:t>
            </a:r>
            <a:r>
              <a:rPr kumimoji="1" lang="en-US" altLang="zh-CN" sz="5400" dirty="0"/>
              <a:t>fork</a:t>
            </a:r>
          </a:p>
          <a:p>
            <a:pPr marL="0" indent="0" algn="ctr">
              <a:buNone/>
            </a:pPr>
            <a:r>
              <a:rPr kumimoji="1" lang="zh-CN" altLang="en-US" dirty="0"/>
              <a:t>因為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會暫停執行，直到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執行</a:t>
            </a:r>
            <a:r>
              <a:rPr kumimoji="1" lang="en-US" altLang="zh-CN" dirty="0" err="1"/>
              <a:t>execve</a:t>
            </a:r>
            <a:r>
              <a:rPr kumimoji="1" lang="zh-CN" altLang="en-US" dirty="0"/>
              <a:t>或結束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211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C48E1-2093-CA47-89A5-73B9B0CA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替代</a:t>
            </a:r>
            <a:r>
              <a:rPr kumimoji="1" lang="en-US" altLang="zh-CN" dirty="0"/>
              <a:t>fork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AC1E1-F9B4-574B-90B8-59CD5E3E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在上述前提下，可以直接將</a:t>
            </a:r>
            <a:r>
              <a:rPr kumimoji="1" lang="en-US" altLang="zh-TW" dirty="0"/>
              <a:t>fork</a:t>
            </a:r>
            <a:r>
              <a:rPr kumimoji="1" lang="zh-CN" altLang="en-US" dirty="0"/>
              <a:t>改成</a:t>
            </a:r>
            <a:r>
              <a:rPr kumimoji="1" lang="en-US" altLang="zh-CN" dirty="0" err="1"/>
              <a:t>vfork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課堂作業：</a:t>
            </a:r>
            <a:endParaRPr kumimoji="1"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sz="2800" dirty="0"/>
              <a:t>將</a:t>
            </a:r>
            <a:r>
              <a:rPr kumimoji="1" lang="en-US" altLang="zh-CN" sz="2800" dirty="0" err="1"/>
              <a:t>myShell</a:t>
            </a:r>
            <a:r>
              <a:rPr kumimoji="1" lang="zh-CN" altLang="en-US" sz="2800" dirty="0"/>
              <a:t>改用</a:t>
            </a:r>
            <a:r>
              <a:rPr kumimoji="1" lang="en-US" altLang="zh-CN" sz="2800" dirty="0" err="1"/>
              <a:t>vfork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6190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ile:Newspaper Zombie.png">
            <a:hlinkClick r:id="rId2"/>
            <a:extLst>
              <a:ext uri="{FF2B5EF4-FFF2-40B4-BE49-F238E27FC236}">
                <a16:creationId xmlns:a16="http://schemas.microsoft.com/office/drawing/2014/main" id="{7A758E3A-5047-BF4B-98E5-76C3F1D5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85775"/>
            <a:ext cx="44958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C61D7DD-1B28-E247-B055-CE7B4373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43301"/>
            <a:ext cx="10515600" cy="1019174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殭屍問題（</a:t>
            </a:r>
            <a:r>
              <a:rPr kumimoji="1" lang="en-US" altLang="zh-TW" dirty="0">
                <a:solidFill>
                  <a:srgbClr val="C00000"/>
                </a:solidFill>
              </a:rPr>
              <a:t>zombie process</a:t>
            </a:r>
            <a:r>
              <a:rPr kumimoji="1" lang="zh-TW" altLang="en-US" dirty="0">
                <a:solidFill>
                  <a:srgbClr val="C0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9977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2F8F4B-03D7-2147-AA93-8BEDA6C0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zombie.c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275CD79-CCB0-9D46-8DA3-6C867462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294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15BF20F-6B4D-E044-88C2-49FC65D9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F96EF0-0D66-6A41-B326-87D27497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zombie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19A25E-B780-4841-8A9C-383B045BF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sz="4000" dirty="0">
                <a:ea typeface="Microsoft YaHei Light" panose="020B0502040204020203" pitchFamily="34" charset="-122"/>
              </a:rPr>
              <a:t>./zombie 10000</a:t>
            </a:r>
            <a:endParaRPr kumimoji="1" lang="zh-TW" altLang="en-US" sz="4000" dirty="0">
              <a:ea typeface="Microsoft YaHei Light" panose="020B0502040204020203" pitchFamily="34" charset="-122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2F370DC-26C5-FB4C-A5DB-D5E593C5E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觀察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A29BBD7-27D8-5544-A559-8E09A5FA6A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ps</a:t>
            </a: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-a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32753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32754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32755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32756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32757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32758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32759 pts/0    00:00:00 zombie &lt;defunct&gt;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32760 pts/0    00:00:00 zombie &lt;defunct&gt;</a:t>
            </a:r>
          </a:p>
        </p:txBody>
      </p:sp>
    </p:spTree>
    <p:extLst>
      <p:ext uri="{BB962C8B-B14F-4D97-AF65-F5344CB8AC3E}">
        <p14:creationId xmlns:p14="http://schemas.microsoft.com/office/powerpoint/2010/main" val="599834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2FA1C-9F4E-F346-AF21-FB03FA6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造成的影響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F11020-D43B-BD4C-AD52-71712C1CD0E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less /proc/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slabinfo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| grep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task_struct</a:t>
            </a:r>
            <a:endParaRPr lang="en-US" altLang="zh-TW" sz="24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# name 	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active_objs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 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num_objs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 	&lt;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objsize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task_struct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	10257  		10280   		6016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總共浪費掉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10257*6016 = 58.84MB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核心記憶體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 </a:t>
            </a:r>
            <a:r>
              <a:rPr lang="en-US" altLang="zh-TW" sz="24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ulimit</a:t>
            </a: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-a | grep process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max user processes              (-u) 127320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每個使用者可以開啟的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數量有限，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zombie 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也算在內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/*zombie process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沒辦法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</a:t>
            </a:r>
            <a:r>
              <a:rPr lang="zh-CN" alt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掉</a:t>
            </a:r>
            <a:r>
              <a:rPr lang="en-US" altLang="zh-CN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altLang="zh-TW" sz="24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8ED9B3-9358-BE41-8EF8-BB54C916E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2" r="1" b="18094"/>
          <a:stretch/>
        </p:blipFill>
        <p:spPr>
          <a:xfrm>
            <a:off x="292197" y="1290210"/>
            <a:ext cx="7058306" cy="41073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8449D0-AD73-FF49-92DD-7B9B158A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TW">
                <a:solidFill>
                  <a:srgbClr val="FFFFFF"/>
                </a:solidFill>
              </a:rPr>
              <a:t>Zombie process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04E98-27DB-C54A-ADC2-A9E7151C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kumimoji="1" lang="zh-CN" altLang="en-US" sz="3200" dirty="0">
                <a:solidFill>
                  <a:schemeClr val="tx1"/>
                </a:solidFill>
              </a:rPr>
              <a:t>因此</a:t>
            </a:r>
            <a:r>
              <a:rPr kumimoji="1" lang="en-US" altLang="zh-CN" sz="3200" dirty="0">
                <a:solidFill>
                  <a:schemeClr val="tx1"/>
                </a:solidFill>
              </a:rPr>
              <a:t>parent</a:t>
            </a:r>
            <a:r>
              <a:rPr kumimoji="1" lang="zh-CN" altLang="en-US" sz="3200" dirty="0">
                <a:solidFill>
                  <a:schemeClr val="tx1"/>
                </a:solidFill>
              </a:rPr>
              <a:t>一定要執行</a:t>
            </a:r>
            <a:r>
              <a:rPr kumimoji="1" lang="en-US" altLang="zh-CN" sz="3200" dirty="0">
                <a:solidFill>
                  <a:schemeClr val="tx1"/>
                </a:solidFill>
              </a:rPr>
              <a:t>wait()</a:t>
            </a:r>
            <a:r>
              <a:rPr kumimoji="1" lang="zh-CN" altLang="en-US" sz="3200" dirty="0">
                <a:solidFill>
                  <a:schemeClr val="tx1"/>
                </a:solidFill>
              </a:rPr>
              <a:t>，將</a:t>
            </a:r>
            <a:r>
              <a:rPr kumimoji="1" lang="en-US" altLang="zh-CN" sz="3200" dirty="0">
                <a:solidFill>
                  <a:schemeClr val="tx1"/>
                </a:solidFill>
              </a:rPr>
              <a:t>child</a:t>
            </a:r>
            <a:r>
              <a:rPr kumimoji="1" lang="zh-CN" altLang="en-US" sz="3200" dirty="0">
                <a:solidFill>
                  <a:schemeClr val="tx1"/>
                </a:solidFill>
              </a:rPr>
              <a:t>回收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r>
              <a:rPr kumimoji="1" lang="zh-CN" altLang="en-US" sz="3200" dirty="0">
                <a:solidFill>
                  <a:schemeClr val="tx1"/>
                </a:solidFill>
              </a:rPr>
              <a:t>但如果忘記，怎麼辦！？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6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3592E-A262-6C46-8724-EC7D67FC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proc/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47832-BA1D-964C-9AF2-6076FC9CE50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$cd /proc/1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sudo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ls 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alh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-r--r--r--   1 root root 0 May 16 15:09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cmdline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   1 root root 0 May 16 15:09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comm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rw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   1 root root 0 May 16 15:10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coredump_filter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-r--r--r--   1 root root 0 May 16 15:10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cpuset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lrwxrwxrwx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 root root 0 May 16 15:10 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cwd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-&gt; /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-r--------   1 root root 0 May 16 15:09 environ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lrwxrwxrwx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1 root root 0 May 16 15:09 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exe -&gt; /lib/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systemd</a:t>
            </a:r>
            <a:r>
              <a:rPr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</a:t>
            </a:r>
            <a:r>
              <a:rPr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systemd</a:t>
            </a:r>
            <a:endParaRPr lang="en-US" altLang="zh-TW" sz="20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0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D3851-F896-1549-9847-7392FCF0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解決方法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NoZombie.c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9CF15-9770-C246-B3BB-998AE799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812925"/>
            <a:ext cx="50482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manyChild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num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exit(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!= 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6388AA-CD94-E34C-AAA9-272C8135B0A5}"/>
              </a:ext>
            </a:extLst>
          </p:cNvPr>
          <p:cNvSpPr/>
          <p:nvPr/>
        </p:nvSpPr>
        <p:spPr>
          <a:xfrm>
            <a:off x="6096000" y="23597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sscanf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],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"%d"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= fork();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 ==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 {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manyChild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num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    exit(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);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}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();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/*main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處理其他工作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chemeClr val="accent6">
                  <a:lumMod val="50000"/>
                </a:schemeClr>
              </a:solidFill>
              <a:latin typeface="Menlo" panose="020B0609030804020204" pitchFamily="49" charset="0"/>
              <a:ea typeface="Microsoft YaHei Light" panose="020B0502040204020203" pitchFamily="34" charset="-122"/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  <a:ea typeface="Microsoft YaHei Light" panose="020B0502040204020203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8856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E100DD4-4CB9-B94D-B427-ABC1A841F7C4}"/>
              </a:ext>
            </a:extLst>
          </p:cNvPr>
          <p:cNvSpPr/>
          <p:nvPr/>
        </p:nvSpPr>
        <p:spPr>
          <a:xfrm>
            <a:off x="4927600" y="269240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08007-AAE0-374A-8EB2-A4BC7936D7BE}"/>
              </a:ext>
            </a:extLst>
          </p:cNvPr>
          <p:cNvSpPr/>
          <p:nvPr/>
        </p:nvSpPr>
        <p:spPr>
          <a:xfrm>
            <a:off x="4743450" y="3854450"/>
            <a:ext cx="135255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manyChild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endCxn id="7" idx="7"/>
          </p:cNvCxnSpPr>
          <p:nvPr/>
        </p:nvCxnSpPr>
        <p:spPr>
          <a:xfrm flipH="1">
            <a:off x="2988853" y="4559300"/>
            <a:ext cx="2427697" cy="7040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6" idx="2"/>
            <a:endCxn id="11" idx="7"/>
          </p:cNvCxnSpPr>
          <p:nvPr/>
        </p:nvCxnSpPr>
        <p:spPr>
          <a:xfrm flipH="1">
            <a:off x="4608103" y="4559300"/>
            <a:ext cx="8116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419725" y="4559300"/>
            <a:ext cx="342900" cy="6477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5419725" y="4559300"/>
            <a:ext cx="14974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5419725" y="4559300"/>
            <a:ext cx="311667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DD1F58B-2206-F140-B41B-3F778EEB24F1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5416550" y="3467100"/>
            <a:ext cx="3175" cy="3873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8F7C41B-E6D6-5E40-9A54-2377014AD9D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416550" y="2393950"/>
            <a:ext cx="0" cy="2984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47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E100DD4-4CB9-B94D-B427-ABC1A841F7C4}"/>
              </a:ext>
            </a:extLst>
          </p:cNvPr>
          <p:cNvSpPr/>
          <p:nvPr/>
        </p:nvSpPr>
        <p:spPr>
          <a:xfrm>
            <a:off x="4927600" y="269240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08007-AAE0-374A-8EB2-A4BC7936D7BE}"/>
              </a:ext>
            </a:extLst>
          </p:cNvPr>
          <p:cNvSpPr/>
          <p:nvPr/>
        </p:nvSpPr>
        <p:spPr>
          <a:xfrm>
            <a:off x="4743450" y="3854450"/>
            <a:ext cx="135255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manyChild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endCxn id="7" idx="7"/>
          </p:cNvCxnSpPr>
          <p:nvPr/>
        </p:nvCxnSpPr>
        <p:spPr>
          <a:xfrm flipH="1">
            <a:off x="2988853" y="4559300"/>
            <a:ext cx="2427697" cy="7040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6" idx="2"/>
            <a:endCxn id="11" idx="7"/>
          </p:cNvCxnSpPr>
          <p:nvPr/>
        </p:nvCxnSpPr>
        <p:spPr>
          <a:xfrm flipH="1">
            <a:off x="4608103" y="4559300"/>
            <a:ext cx="8116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419725" y="4559300"/>
            <a:ext cx="342900" cy="6477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5419725" y="4559300"/>
            <a:ext cx="149742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5419725" y="4559300"/>
            <a:ext cx="3116672" cy="7611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DD1F58B-2206-F140-B41B-3F778EEB24F1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5416550" y="3467100"/>
            <a:ext cx="3175" cy="3873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8F7C41B-E6D6-5E40-9A54-2377014AD9D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416550" y="2393950"/>
            <a:ext cx="0" cy="2984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A519D9-217F-4946-B0A4-1D4F61B95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466975"/>
            <a:ext cx="882650" cy="88265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FD69CC-5AEF-F044-8189-9D30EF1ED4AD}"/>
              </a:ext>
            </a:extLst>
          </p:cNvPr>
          <p:cNvSpPr txBox="1"/>
          <p:nvPr/>
        </p:nvSpPr>
        <p:spPr>
          <a:xfrm>
            <a:off x="2741024" y="2692400"/>
            <a:ext cx="15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800" dirty="0">
                <a:ea typeface="Microsoft YaHei Light" panose="020B0502040204020203" pitchFamily="34" charset="-122"/>
              </a:rPr>
              <a:t>dead</a:t>
            </a:r>
            <a:endParaRPr kumimoji="1" lang="zh-TW" altLang="en-US" sz="28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919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3F6D0-EA26-694E-807F-AA56FB3D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NoZombie</a:t>
            </a:r>
            <a:r>
              <a:rPr kumimoji="1" lang="zh-CN" altLang="en-US" dirty="0"/>
              <a:t>概念圖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66AB6C-DE36-6147-8300-E1EF406BC4F5}"/>
              </a:ext>
            </a:extLst>
          </p:cNvPr>
          <p:cNvSpPr/>
          <p:nvPr/>
        </p:nvSpPr>
        <p:spPr>
          <a:xfrm>
            <a:off x="4927600" y="1619250"/>
            <a:ext cx="977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main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54A099F-849B-CC42-9AD6-8AAFF09B5E07}"/>
              </a:ext>
            </a:extLst>
          </p:cNvPr>
          <p:cNvSpPr/>
          <p:nvPr/>
        </p:nvSpPr>
        <p:spPr>
          <a:xfrm>
            <a:off x="1866900" y="514985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76634C1-1FA9-9E4A-ADD4-5DF526B7DCA6}"/>
              </a:ext>
            </a:extLst>
          </p:cNvPr>
          <p:cNvSpPr/>
          <p:nvPr/>
        </p:nvSpPr>
        <p:spPr>
          <a:xfrm>
            <a:off x="83439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2EA9EE9-2F7F-A14F-A7F4-2A72CC010ED7}"/>
              </a:ext>
            </a:extLst>
          </p:cNvPr>
          <p:cNvSpPr/>
          <p:nvPr/>
        </p:nvSpPr>
        <p:spPr>
          <a:xfrm>
            <a:off x="34861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42019E4-86A7-0E4C-ACD2-59E2422F105E}"/>
              </a:ext>
            </a:extLst>
          </p:cNvPr>
          <p:cNvSpPr/>
          <p:nvPr/>
        </p:nvSpPr>
        <p:spPr>
          <a:xfrm>
            <a:off x="510540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A14C3AE-13CF-4A4B-8839-A82358460629}"/>
              </a:ext>
            </a:extLst>
          </p:cNvPr>
          <p:cNvSpPr/>
          <p:nvPr/>
        </p:nvSpPr>
        <p:spPr>
          <a:xfrm>
            <a:off x="6724650" y="5207000"/>
            <a:ext cx="131445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child’s</a:t>
            </a:r>
          </a:p>
          <a:p>
            <a:pPr algn="ctr"/>
            <a:r>
              <a:rPr kumimoji="1" lang="en-US" altLang="zh-TW" dirty="0">
                <a:ea typeface="Microsoft YaHei Light" panose="020B0502040204020203" pitchFamily="34" charset="-122"/>
              </a:rPr>
              <a:t>child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95C194C-2823-8845-B8E4-B8428DB041E6}"/>
              </a:ext>
            </a:extLst>
          </p:cNvPr>
          <p:cNvCxnSpPr>
            <a:cxnSpLocks/>
            <a:stCxn id="34" idx="2"/>
            <a:endCxn id="7" idx="7"/>
          </p:cNvCxnSpPr>
          <p:nvPr/>
        </p:nvCxnSpPr>
        <p:spPr>
          <a:xfrm flipH="1">
            <a:off x="2988853" y="1873250"/>
            <a:ext cx="6863172" cy="33900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FACFDDB-2123-6E4F-A5EA-A5EBF2BE0C7D}"/>
              </a:ext>
            </a:extLst>
          </p:cNvPr>
          <p:cNvCxnSpPr>
            <a:cxnSpLocks/>
            <a:stCxn id="34" idx="2"/>
            <a:endCxn id="11" idx="7"/>
          </p:cNvCxnSpPr>
          <p:nvPr/>
        </p:nvCxnSpPr>
        <p:spPr>
          <a:xfrm flipH="1">
            <a:off x="4608103" y="1873250"/>
            <a:ext cx="5243922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824D6ED-D328-E844-BE00-5746948AAE22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flipH="1">
            <a:off x="5762625" y="1873250"/>
            <a:ext cx="4089400" cy="33337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B58E67-F1AA-8F49-A2DB-AEFDA32C3D54}"/>
              </a:ext>
            </a:extLst>
          </p:cNvPr>
          <p:cNvCxnSpPr>
            <a:cxnSpLocks/>
            <a:stCxn id="34" idx="2"/>
            <a:endCxn id="13" idx="1"/>
          </p:cNvCxnSpPr>
          <p:nvPr/>
        </p:nvCxnSpPr>
        <p:spPr>
          <a:xfrm flipH="1">
            <a:off x="6917147" y="1873250"/>
            <a:ext cx="2934878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055B857-EFA4-FE4D-9F75-4E8D86EFD8C9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8536397" y="1873250"/>
            <a:ext cx="1315628" cy="34472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0B65102-A118-9F4A-BBD3-90787CAF318A}"/>
              </a:ext>
            </a:extLst>
          </p:cNvPr>
          <p:cNvSpPr/>
          <p:nvPr/>
        </p:nvSpPr>
        <p:spPr>
          <a:xfrm>
            <a:off x="8870950" y="419100"/>
            <a:ext cx="1962150" cy="145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/*</a:t>
            </a: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== 1*/</a:t>
            </a:r>
            <a:b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</a:br>
            <a:r>
              <a:rPr kumimoji="1" lang="en-US" altLang="zh-TW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init</a:t>
            </a:r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while(1)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   wait();</a:t>
            </a:r>
          </a:p>
          <a:p>
            <a:r>
              <a:rPr kumimoji="1" lang="en-US" altLang="zh-TW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93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C8C44-7252-6F47-AAC9-A38DA50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5E03A-5BB8-744F-A0C2-D49AEDDAA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fork()</a:t>
            </a:r>
            <a:r>
              <a:rPr kumimoji="1" lang="zh-TW" altLang="en-US" sz="2400" dirty="0"/>
              <a:t>：用以產生新的</a:t>
            </a:r>
            <a:r>
              <a:rPr kumimoji="1" lang="en-US" altLang="zh-TW" sz="2400" dirty="0"/>
              <a:t>process</a:t>
            </a:r>
            <a:r>
              <a:rPr kumimoji="1" lang="zh-TW" altLang="en-US" sz="2400" dirty="0"/>
              <a:t>，新的、舊的都來自於同一個執行檔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wait()</a:t>
            </a:r>
            <a:r>
              <a:rPr kumimoji="1" lang="zh-TW" altLang="en-US" sz="2400" dirty="0"/>
              <a:t>：通常用於</a:t>
            </a:r>
            <a:r>
              <a:rPr kumimoji="1" lang="en-US" altLang="zh-TW" sz="2400" dirty="0"/>
              <a:t>parent</a:t>
            </a:r>
            <a:r>
              <a:rPr kumimoji="1" lang="zh-CN" altLang="en-US" sz="2400" dirty="0"/>
              <a:t>等</a:t>
            </a:r>
            <a:r>
              <a:rPr kumimoji="1" lang="en-US" altLang="zh-CN" sz="2400" dirty="0"/>
              <a:t>child</a:t>
            </a:r>
            <a:r>
              <a:rPr kumimoji="1" lang="zh-CN" altLang="en-US" sz="2400" dirty="0"/>
              <a:t>完成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Zombie process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child</a:t>
            </a:r>
            <a:r>
              <a:rPr kumimoji="1" lang="zh-CN" altLang="en-US" sz="2400" dirty="0"/>
              <a:t>結束後，若</a:t>
            </a:r>
            <a:r>
              <a:rPr kumimoji="1" lang="en-US" altLang="zh-TW" sz="2400" dirty="0"/>
              <a:t>parent</a:t>
            </a:r>
            <a:r>
              <a:rPr kumimoji="1" lang="zh-CN" altLang="en-US" sz="2400" dirty="0"/>
              <a:t>沒有執行</a:t>
            </a:r>
            <a:r>
              <a:rPr kumimoji="1" lang="en-US" altLang="zh-CN" sz="2400" dirty="0"/>
              <a:t>wait</a:t>
            </a:r>
            <a:r>
              <a:rPr kumimoji="1" lang="zh-CN" altLang="en-US" sz="2400" dirty="0"/>
              <a:t>，會造成</a:t>
            </a:r>
            <a:r>
              <a:rPr kumimoji="1" lang="en-US" altLang="zh-CN" sz="2400" dirty="0"/>
              <a:t>zombie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zombie</a:t>
            </a:r>
            <a:r>
              <a:rPr kumimoji="1" lang="zh-CN" altLang="en-US" sz="2400" dirty="0"/>
              <a:t>使用</a:t>
            </a:r>
            <a:r>
              <a:rPr kumimoji="1" lang="en-US" altLang="zh-CN" sz="2400" dirty="0"/>
              <a:t>kill</a:t>
            </a:r>
            <a:r>
              <a:rPr kumimoji="1" lang="zh-CN" altLang="en-US" sz="2400" dirty="0"/>
              <a:t>殺不掉</a:t>
            </a: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 err="1"/>
              <a:t>execve</a:t>
            </a:r>
            <a:r>
              <a:rPr kumimoji="1" lang="zh-TW" altLang="en-US" sz="2400" dirty="0"/>
              <a:t>：載入新的執行檔到</a:t>
            </a:r>
            <a:r>
              <a:rPr kumimoji="1" lang="en-US" altLang="zh-TW" sz="2400" dirty="0"/>
              <a:t>process</a:t>
            </a:r>
            <a:r>
              <a:rPr kumimoji="1" lang="zh-CN" altLang="en-US" sz="2400" dirty="0"/>
              <a:t>的記憶體空間，通常會和</a:t>
            </a:r>
            <a:r>
              <a:rPr kumimoji="1" lang="en-US" altLang="zh-CN" sz="2400" dirty="0" err="1"/>
              <a:t>vfork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一起使用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78546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  <a:r>
              <a:rPr kumimoji="1" lang="zh-CN" altLang="en-US" dirty="0"/>
              <a:t>一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請寫底下程式，驗證執行結束後總共會有多少個</a:t>
            </a:r>
            <a:r>
              <a:rPr kumimoji="1" lang="en-US" altLang="zh-TW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&lt;stdio.h&gt;</a:t>
            </a:r>
            <a:endParaRPr lang="is-IS" altLang="zh-TW" dirty="0">
              <a:solidFill>
                <a:srgbClr val="78492A"/>
              </a:solidFill>
              <a:latin typeface="Menlo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fork();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is-IS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28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EF552-59DD-ED4C-885A-1388A617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作業二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DAF84D-0315-1D48-B944-1FD20936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修改</a:t>
            </a:r>
            <a:r>
              <a:rPr kumimoji="1" lang="en-US" altLang="zh-CN" dirty="0" err="1"/>
              <a:t>myShell</a:t>
            </a:r>
            <a:r>
              <a:rPr kumimoji="1" lang="zh-CN" altLang="en-US" dirty="0"/>
              <a:t>，</a:t>
            </a:r>
            <a:r>
              <a:rPr kumimoji="1" lang="zh-TW" altLang="en-US" dirty="0"/>
              <a:t>改用</a:t>
            </a:r>
            <a:r>
              <a:rPr kumimoji="1" lang="en-US" altLang="zh-TW" dirty="0" err="1"/>
              <a:t>execle</a:t>
            </a:r>
            <a:r>
              <a:rPr kumimoji="1" lang="zh-CN" altLang="en-US" dirty="0"/>
              <a:t>實作，要能夠用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搜尋執行檔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93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FCD8A-81C1-1540-AEC8-E1CDBB4F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/proc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5F4AF4-8869-9B45-80A7-DE7E8AA1BF5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$less /proc/</a:t>
            </a:r>
            <a:r>
              <a:rPr kumimoji="1" lang="en-US" altLang="zh-TW" sz="2000" dirty="0" err="1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cpuinfo</a:t>
            </a:r>
            <a:endParaRPr kumimoji="1" lang="en-US" altLang="zh-TW" sz="2000" dirty="0">
              <a:solidFill>
                <a:srgbClr val="FFFF00"/>
              </a:solidFill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processor       : 0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vendor_id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      : </a:t>
            </a: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GenuineIntel</a:t>
            </a:r>
            <a:endParaRPr lang="en-US" altLang="zh-TW" sz="200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family      : 6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model           : 94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model name      : Intel(R) Core(TM) i7-6770HQ CPU @ 2.60GHz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stepping        : 3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microcode       : 0x8a</a:t>
            </a:r>
          </a:p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cpu</a:t>
            </a: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 MHz         : 934.251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cache size      : 6144 KB</a:t>
            </a:r>
          </a:p>
        </p:txBody>
      </p:sp>
    </p:spTree>
    <p:extLst>
      <p:ext uri="{BB962C8B-B14F-4D97-AF65-F5344CB8AC3E}">
        <p14:creationId xmlns:p14="http://schemas.microsoft.com/office/powerpoint/2010/main" val="401235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E45E7-D6BD-3542-9BD8-DE122E40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/proc/</a:t>
            </a:r>
            <a:r>
              <a:rPr kumimoji="1" lang="en-US" altLang="zh-TW" dirty="0" err="1"/>
              <a:t>irq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78808-441A-5B41-AB36-B61D681873A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050" dirty="0">
                <a:solidFill>
                  <a:srgbClr val="FFFF00"/>
                </a:solidFill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/proc$ less interrupts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          CPU0       CPU1       CPU2       CPU3       CPU4       CPU5       CPU6       CPU7       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0:         39          0          0          0          0          0          0          0  IR-IO-APIC    2-edge      timer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3:          0          0          0          0          0          0          0          0  IR-IO-APIC    3-edge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nuvoton-cir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8:          0          0          0          1          0          0          0          0  IR-IO-APIC    8-edge      rtc0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  9:          0          5          0          0          0          0          0          0  IR-IO-APIC    9-fasteoi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acpi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 17:          0          0          0          0          0          0          0          0  IR-IO-APIC   17-fasteoi   mmc0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120:          0          0          0          0          0          0          0          0  DMAR-MSI    0-edge      dmar0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121:          0          0          0          0          0          0          0          0  DMAR-MSI    1-edge      dmar1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122:          0          0        653          0          0       2698          0          0  IR-PCI-MSI 327680-edge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xhci_hcd</a:t>
            </a:r>
            <a:endParaRPr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123:          0          0          0          0     184113          0          0          0  IR-PCI-MSI 376832-edge      </a:t>
            </a:r>
            <a:r>
              <a:rPr lang="en-US" altLang="zh-TW" sz="1050" dirty="0" err="1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ahci</a:t>
            </a: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[0000:00:17.0]</a:t>
            </a:r>
          </a:p>
          <a:p>
            <a:pPr marL="0" indent="0">
              <a:buNone/>
            </a:pPr>
            <a:r>
              <a:rPr lang="en-US" altLang="zh-TW" sz="1050" dirty="0">
                <a:latin typeface="Consolas" panose="020B0609020204030204" pitchFamily="49" charset="0"/>
                <a:ea typeface="Microsoft YaHei Light" panose="020B0502040204020203" pitchFamily="34" charset="-122"/>
                <a:cs typeface="Consolas" panose="020B0609020204030204" pitchFamily="49" charset="0"/>
              </a:rPr>
              <a:t> 124:          0          0          0          0          0      43161        427          0  IR-PCI-MSI 520192-edge      eno1</a:t>
            </a:r>
          </a:p>
          <a:p>
            <a:pPr marL="0" indent="0">
              <a:buNone/>
            </a:pPr>
            <a:endParaRPr kumimoji="1" lang="en-US" altLang="zh-TW" sz="1050" dirty="0">
              <a:latin typeface="Consolas" panose="020B0609020204030204" pitchFamily="49" charset="0"/>
              <a:ea typeface="Microsoft YaHei Light" panose="020B0502040204020203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70513E5-2869-4946-AA70-23405E25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fork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0CBE20-87EA-C44A-84DB-2955171FD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075" name="Picture 3" descr="File:Twins.png">
            <a:extLst>
              <a:ext uri="{FF2B5EF4-FFF2-40B4-BE49-F238E27FC236}">
                <a16:creationId xmlns:a16="http://schemas.microsoft.com/office/drawing/2014/main" id="{159DF15C-41FA-454E-8A2B-EA1116C7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2616200"/>
            <a:ext cx="4572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4851</Words>
  <Application>Microsoft Macintosh PowerPoint</Application>
  <PresentationFormat>寬螢幕</PresentationFormat>
  <Paragraphs>635</Paragraphs>
  <Slides>66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4" baseType="lpstr">
      <vt:lpstr>Microsoft YaHei</vt:lpstr>
      <vt:lpstr>Microsoft YaHei Light</vt:lpstr>
      <vt:lpstr>Arial</vt:lpstr>
      <vt:lpstr>Consolas</vt:lpstr>
      <vt:lpstr>Helvetica</vt:lpstr>
      <vt:lpstr>Menlo</vt:lpstr>
      <vt:lpstr>Tahoma</vt:lpstr>
      <vt:lpstr>Office 佈景主題</vt:lpstr>
      <vt:lpstr>Process control</vt:lpstr>
      <vt:lpstr>大綱</vt:lpstr>
      <vt:lpstr>Task的屬性繼承</vt:lpstr>
      <vt:lpstr>Program &amp; process</vt:lpstr>
      <vt:lpstr>proc/pid</vt:lpstr>
      <vt:lpstr>proc/pid</vt:lpstr>
      <vt:lpstr>/proc</vt:lpstr>
      <vt:lpstr>/proc/irq</vt:lpstr>
      <vt:lpstr>fork</vt:lpstr>
      <vt:lpstr>fork()</vt:lpstr>
      <vt:lpstr>fork()</vt:lpstr>
      <vt:lpstr>fork()</vt:lpstr>
      <vt:lpstr>fork1.c</vt:lpstr>
      <vt:lpstr>fork1.c</vt:lpstr>
      <vt:lpstr>調換fork與printf(frok2.c)，其輸出結果為？</vt:lpstr>
      <vt:lpstr>printf是line buffer</vt:lpstr>
      <vt:lpstr>對fork 除錯</vt:lpstr>
      <vt:lpstr>debug fork()</vt:lpstr>
      <vt:lpstr>debug fork() – debugFork1.c</vt:lpstr>
      <vt:lpstr>debug fork() – debugFork1.c</vt:lpstr>
      <vt:lpstr>debug fork() – debugFork2.c</vt:lpstr>
      <vt:lpstr>debugFork2.c</vt:lpstr>
      <vt:lpstr>wait()</vt:lpstr>
      <vt:lpstr>等待子程序狀態轉換：wait()</vt:lpstr>
      <vt:lpstr>wait &amp; waitpid</vt:lpstr>
      <vt:lpstr>wait(int *wstatus);</vt:lpstr>
      <vt:lpstr>waitpid(pid, *wstatus, opt)</vt:lpstr>
      <vt:lpstr>Process group</vt:lpstr>
      <vt:lpstr>waitpid(pid, *wstatus, opt)</vt:lpstr>
      <vt:lpstr>wait.c</vt:lpstr>
      <vt:lpstr>PowerPoint 簡報</vt:lpstr>
      <vt:lpstr>pause()</vt:lpstr>
      <vt:lpstr>執行結果</vt:lpstr>
      <vt:lpstr>execve() functions</vt:lpstr>
      <vt:lpstr>fork() + execve</vt:lpstr>
      <vt:lpstr>execve-family</vt:lpstr>
      <vt:lpstr>execve-family</vt:lpstr>
      <vt:lpstr>execve-family</vt:lpstr>
      <vt:lpstr>execve-family</vt:lpstr>
      <vt:lpstr>myShell.c（完整程式碼請直接看.c檔）</vt:lpstr>
      <vt:lpstr>PowerPoint 簡報</vt:lpstr>
      <vt:lpstr>執行結果</vt:lpstr>
      <vt:lpstr>System call - execve</vt:lpstr>
      <vt:lpstr>install kdbg</vt:lpstr>
      <vt:lpstr>使用校內網路</vt:lpstr>
      <vt:lpstr>vfork &amp; execve</vt:lpstr>
      <vt:lpstr>Windows建立行程</vt:lpstr>
      <vt:lpstr>Linux vs. Windows：  於執行新的program</vt:lpstr>
      <vt:lpstr>fork vs. vfork</vt:lpstr>
      <vt:lpstr>fork vs. vfork</vt:lpstr>
      <vt:lpstr>比較</vt:lpstr>
      <vt:lpstr>使用vfork替代fork</vt:lpstr>
      <vt:lpstr>使用vfork替代fork</vt:lpstr>
      <vt:lpstr>使用vfork替代fork</vt:lpstr>
      <vt:lpstr>殭屍問題（zombie process）</vt:lpstr>
      <vt:lpstr>zombie.c</vt:lpstr>
      <vt:lpstr>結果</vt:lpstr>
      <vt:lpstr>結果 – 造成的影響</vt:lpstr>
      <vt:lpstr>Zombie process</vt:lpstr>
      <vt:lpstr>解決方法 NoZombie.c</vt:lpstr>
      <vt:lpstr>NoZombie概念圖</vt:lpstr>
      <vt:lpstr>NoZombie概念圖</vt:lpstr>
      <vt:lpstr>NoZombie概念圖</vt:lpstr>
      <vt:lpstr>小結</vt:lpstr>
      <vt:lpstr>作業一</vt:lpstr>
      <vt:lpstr>作業二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18</cp:revision>
  <dcterms:created xsi:type="dcterms:W3CDTF">2019-01-31T14:35:51Z</dcterms:created>
  <dcterms:modified xsi:type="dcterms:W3CDTF">2020-05-19T06:36:14Z</dcterms:modified>
</cp:coreProperties>
</file>